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Raleway" pitchFamily="2" charset="0"/>
      <p:regular r:id="rId14"/>
    </p:embeddedFont>
    <p:embeddedFont>
      <p:font typeface="Roboto" panose="02000000000000000000" pitchFamily="2"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39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9144000" y="0"/>
            <a:ext cx="5486400" cy="8229600"/>
          </a:xfrm>
          <a:prstGeom prst="rect">
            <a:avLst/>
          </a:prstGeom>
          <a:solidFill>
            <a:srgbClr val="DFDFE0"/>
          </a:solidFill>
          <a:ln/>
        </p:spPr>
      </p:sp>
      <p:pic>
        <p:nvPicPr>
          <p:cNvPr id="3"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1370052" y="1231772"/>
            <a:ext cx="7556421" cy="1493996"/>
          </a:xfrm>
          <a:prstGeom prst="rect">
            <a:avLst/>
          </a:prstGeom>
          <a:noFill/>
          <a:ln/>
        </p:spPr>
        <p:txBody>
          <a:bodyPr wrap="square" lIns="0" tIns="0" rIns="0" bIns="0" rtlCol="0" anchor="t"/>
          <a:lstStyle/>
          <a:p>
            <a:pPr marL="0" indent="0" algn="l">
              <a:lnSpc>
                <a:spcPts val="5550"/>
              </a:lnSpc>
              <a:buNone/>
            </a:pPr>
            <a:r>
              <a:rPr lang="en-US" sz="4450" u="sng" dirty="0">
                <a:solidFill>
                  <a:schemeClr val="accent1"/>
                </a:solidFill>
                <a:ea typeface="Raleway" pitchFamily="34" charset="-122"/>
                <a:cs typeface="Raleway" pitchFamily="34" charset="-120"/>
              </a:rPr>
              <a:t>Gesture Vocalizer or Sign Language to voice converter</a:t>
            </a:r>
            <a:endParaRPr lang="en-US" sz="4450" u="sng" dirty="0">
              <a:solidFill>
                <a:schemeClr val="accent1"/>
              </a:solidFill>
            </a:endParaRPr>
          </a:p>
        </p:txBody>
      </p:sp>
      <p:sp>
        <p:nvSpPr>
          <p:cNvPr id="5" name="Text 2"/>
          <p:cNvSpPr/>
          <p:nvPr/>
        </p:nvSpPr>
        <p:spPr>
          <a:xfrm>
            <a:off x="824270" y="4245888"/>
            <a:ext cx="7556421" cy="362903"/>
          </a:xfrm>
          <a:prstGeom prst="rect">
            <a:avLst/>
          </a:prstGeom>
          <a:noFill/>
          <a:ln/>
        </p:spPr>
        <p:txBody>
          <a:bodyPr wrap="none" lIns="0" tIns="0" rIns="0" bIns="0" rtlCol="0" anchor="t"/>
          <a:lstStyle/>
          <a:p>
            <a:pPr marL="0" indent="0" algn="l">
              <a:lnSpc>
                <a:spcPts val="2850"/>
              </a:lnSpc>
              <a:buNone/>
            </a:pPr>
            <a:r>
              <a:rPr lang="en-US" sz="1750" b="1" u="sng" dirty="0">
                <a:solidFill>
                  <a:schemeClr val="accent1">
                    <a:lumMod val="50000"/>
                  </a:schemeClr>
                </a:solidFill>
                <a:latin typeface="Roboto" pitchFamily="34" charset="0"/>
                <a:ea typeface="Roboto" pitchFamily="34" charset="-122"/>
                <a:cs typeface="Roboto" pitchFamily="34" charset="-120"/>
              </a:rPr>
              <a:t>Team Members </a:t>
            </a:r>
            <a:r>
              <a:rPr lang="en-US" sz="1750" b="1" dirty="0">
                <a:solidFill>
                  <a:srgbClr val="3C3939"/>
                </a:solidFill>
                <a:latin typeface="Roboto" pitchFamily="34" charset="0"/>
                <a:ea typeface="Roboto" pitchFamily="34" charset="-122"/>
                <a:cs typeface="Roboto" pitchFamily="34" charset="-120"/>
              </a:rPr>
              <a:t>-</a:t>
            </a:r>
            <a:endParaRPr lang="en-US" sz="1750" dirty="0"/>
          </a:p>
        </p:txBody>
      </p:sp>
      <p:sp>
        <p:nvSpPr>
          <p:cNvPr id="6" name="Shape 3"/>
          <p:cNvSpPr/>
          <p:nvPr/>
        </p:nvSpPr>
        <p:spPr>
          <a:xfrm>
            <a:off x="809030" y="4690109"/>
            <a:ext cx="7556421" cy="3266837"/>
          </a:xfrm>
          <a:prstGeom prst="roundRect">
            <a:avLst>
              <a:gd name="adj" fmla="val 2916"/>
            </a:avLst>
          </a:prstGeom>
          <a:noFill/>
          <a:ln w="7620">
            <a:solidFill>
              <a:srgbClr val="000000">
                <a:alpha val="8000"/>
              </a:srgbClr>
            </a:solidFill>
            <a:prstDash val="solid"/>
          </a:ln>
        </p:spPr>
      </p:sp>
      <p:sp>
        <p:nvSpPr>
          <p:cNvPr id="7" name="Shape 4"/>
          <p:cNvSpPr/>
          <p:nvPr/>
        </p:nvSpPr>
        <p:spPr>
          <a:xfrm>
            <a:off x="816650" y="4697729"/>
            <a:ext cx="7541181" cy="650319"/>
          </a:xfrm>
          <a:prstGeom prst="rect">
            <a:avLst/>
          </a:prstGeom>
          <a:solidFill>
            <a:srgbClr val="FFFFFF">
              <a:alpha val="4000"/>
            </a:srgbClr>
          </a:solidFill>
          <a:ln/>
        </p:spPr>
      </p:sp>
      <p:sp>
        <p:nvSpPr>
          <p:cNvPr id="8" name="Text 5"/>
          <p:cNvSpPr/>
          <p:nvPr/>
        </p:nvSpPr>
        <p:spPr>
          <a:xfrm>
            <a:off x="1043464" y="4841437"/>
            <a:ext cx="3313152" cy="362903"/>
          </a:xfrm>
          <a:prstGeom prst="rect">
            <a:avLst/>
          </a:prstGeom>
          <a:noFill/>
          <a:ln/>
        </p:spPr>
        <p:txBody>
          <a:bodyPr wrap="none" lIns="0" tIns="0" rIns="0" bIns="0" rtlCol="0" anchor="t"/>
          <a:lstStyle/>
          <a:p>
            <a:pPr marL="0" indent="0" algn="l">
              <a:lnSpc>
                <a:spcPts val="2850"/>
              </a:lnSpc>
              <a:buNone/>
            </a:pPr>
            <a:r>
              <a:rPr lang="en-US" sz="1750" dirty="0">
                <a:solidFill>
                  <a:schemeClr val="accent1">
                    <a:lumMod val="50000"/>
                  </a:schemeClr>
                </a:solidFill>
                <a:latin typeface="Roboto" pitchFamily="34" charset="0"/>
                <a:ea typeface="Roboto" pitchFamily="34" charset="-122"/>
                <a:cs typeface="Roboto" pitchFamily="34" charset="-120"/>
              </a:rPr>
              <a:t>Name</a:t>
            </a:r>
            <a:endParaRPr lang="en-US" sz="1750" dirty="0">
              <a:solidFill>
                <a:schemeClr val="accent1">
                  <a:lumMod val="50000"/>
                </a:schemeClr>
              </a:solidFill>
            </a:endParaRPr>
          </a:p>
        </p:txBody>
      </p:sp>
      <p:sp>
        <p:nvSpPr>
          <p:cNvPr id="9" name="Text 6"/>
          <p:cNvSpPr/>
          <p:nvPr/>
        </p:nvSpPr>
        <p:spPr>
          <a:xfrm>
            <a:off x="4817864" y="4841437"/>
            <a:ext cx="3313152" cy="362903"/>
          </a:xfrm>
          <a:prstGeom prst="rect">
            <a:avLst/>
          </a:prstGeom>
          <a:noFill/>
          <a:ln/>
        </p:spPr>
        <p:txBody>
          <a:bodyPr wrap="none" lIns="0" tIns="0" rIns="0" bIns="0" rtlCol="0" anchor="t"/>
          <a:lstStyle/>
          <a:p>
            <a:pPr marL="0" indent="0" algn="l">
              <a:lnSpc>
                <a:spcPts val="2850"/>
              </a:lnSpc>
              <a:buNone/>
            </a:pPr>
            <a:r>
              <a:rPr lang="en-US" sz="1750" dirty="0">
                <a:solidFill>
                  <a:schemeClr val="accent1">
                    <a:lumMod val="50000"/>
                  </a:schemeClr>
                </a:solidFill>
                <a:latin typeface="Roboto" pitchFamily="34" charset="0"/>
                <a:ea typeface="Roboto" pitchFamily="34" charset="-122"/>
                <a:cs typeface="Roboto" pitchFamily="34" charset="-120"/>
              </a:rPr>
              <a:t>Univ. Roll Number</a:t>
            </a:r>
            <a:endParaRPr lang="en-US" sz="1750" dirty="0">
              <a:solidFill>
                <a:schemeClr val="accent1">
                  <a:lumMod val="50000"/>
                </a:schemeClr>
              </a:solidFill>
            </a:endParaRPr>
          </a:p>
        </p:txBody>
      </p:sp>
      <p:sp>
        <p:nvSpPr>
          <p:cNvPr id="10" name="Shape 7"/>
          <p:cNvSpPr/>
          <p:nvPr/>
        </p:nvSpPr>
        <p:spPr>
          <a:xfrm>
            <a:off x="816650" y="5348048"/>
            <a:ext cx="7541181" cy="650319"/>
          </a:xfrm>
          <a:prstGeom prst="rect">
            <a:avLst/>
          </a:prstGeom>
          <a:solidFill>
            <a:srgbClr val="000000">
              <a:alpha val="4000"/>
            </a:srgbClr>
          </a:solidFill>
          <a:ln/>
        </p:spPr>
      </p:sp>
      <p:sp>
        <p:nvSpPr>
          <p:cNvPr id="11" name="Text 8"/>
          <p:cNvSpPr/>
          <p:nvPr/>
        </p:nvSpPr>
        <p:spPr>
          <a:xfrm>
            <a:off x="1043464" y="5491757"/>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Raj Baidya </a:t>
            </a:r>
            <a:endParaRPr lang="en-US" sz="1750" dirty="0"/>
          </a:p>
        </p:txBody>
      </p:sp>
      <p:sp>
        <p:nvSpPr>
          <p:cNvPr id="12" name="Text 9"/>
          <p:cNvSpPr/>
          <p:nvPr/>
        </p:nvSpPr>
        <p:spPr>
          <a:xfrm>
            <a:off x="4817864" y="5491757"/>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1B1B27"/>
                </a:solidFill>
                <a:latin typeface="Roboto" pitchFamily="34" charset="0"/>
                <a:ea typeface="Roboto" pitchFamily="34" charset="-122"/>
                <a:cs typeface="Roboto" pitchFamily="34" charset="-120"/>
              </a:rPr>
              <a:t>10800322086</a:t>
            </a:r>
            <a:endParaRPr lang="en-US" sz="1750" dirty="0"/>
          </a:p>
        </p:txBody>
      </p:sp>
      <p:sp>
        <p:nvSpPr>
          <p:cNvPr id="13" name="Shape 10"/>
          <p:cNvSpPr/>
          <p:nvPr/>
        </p:nvSpPr>
        <p:spPr>
          <a:xfrm>
            <a:off x="816650" y="5998368"/>
            <a:ext cx="7541181" cy="650319"/>
          </a:xfrm>
          <a:prstGeom prst="rect">
            <a:avLst/>
          </a:prstGeom>
          <a:solidFill>
            <a:srgbClr val="FFFFFF">
              <a:alpha val="4000"/>
            </a:srgbClr>
          </a:solidFill>
          <a:ln/>
        </p:spPr>
      </p:sp>
      <p:sp>
        <p:nvSpPr>
          <p:cNvPr id="14" name="Text 11"/>
          <p:cNvSpPr/>
          <p:nvPr/>
        </p:nvSpPr>
        <p:spPr>
          <a:xfrm>
            <a:off x="1043464" y="6142076"/>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Shribas Kundu</a:t>
            </a:r>
            <a:endParaRPr lang="en-US" sz="1750" dirty="0"/>
          </a:p>
        </p:txBody>
      </p:sp>
      <p:sp>
        <p:nvSpPr>
          <p:cNvPr id="15" name="Text 12"/>
          <p:cNvSpPr/>
          <p:nvPr/>
        </p:nvSpPr>
        <p:spPr>
          <a:xfrm>
            <a:off x="4817864" y="6142076"/>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1B1B27"/>
                </a:solidFill>
                <a:latin typeface="Roboto" pitchFamily="34" charset="0"/>
                <a:ea typeface="Roboto" pitchFamily="34" charset="-122"/>
                <a:cs typeface="Roboto" pitchFamily="34" charset="-120"/>
              </a:rPr>
              <a:t>10800322087</a:t>
            </a:r>
            <a:endParaRPr lang="en-US" sz="1750" dirty="0"/>
          </a:p>
        </p:txBody>
      </p:sp>
      <p:sp>
        <p:nvSpPr>
          <p:cNvPr id="16" name="Shape 13"/>
          <p:cNvSpPr/>
          <p:nvPr/>
        </p:nvSpPr>
        <p:spPr>
          <a:xfrm>
            <a:off x="816650" y="6648687"/>
            <a:ext cx="7541181" cy="650319"/>
          </a:xfrm>
          <a:prstGeom prst="rect">
            <a:avLst/>
          </a:prstGeom>
          <a:solidFill>
            <a:srgbClr val="000000">
              <a:alpha val="4000"/>
            </a:srgbClr>
          </a:solidFill>
          <a:ln/>
        </p:spPr>
      </p:sp>
      <p:sp>
        <p:nvSpPr>
          <p:cNvPr id="17" name="Text 14"/>
          <p:cNvSpPr/>
          <p:nvPr/>
        </p:nvSpPr>
        <p:spPr>
          <a:xfrm>
            <a:off x="1043464" y="6792396"/>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Beetan Mukherjee</a:t>
            </a:r>
            <a:endParaRPr lang="en-US" sz="1750" dirty="0"/>
          </a:p>
        </p:txBody>
      </p:sp>
      <p:sp>
        <p:nvSpPr>
          <p:cNvPr id="18" name="Text 15"/>
          <p:cNvSpPr/>
          <p:nvPr/>
        </p:nvSpPr>
        <p:spPr>
          <a:xfrm>
            <a:off x="4817864" y="6792396"/>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1B1B27"/>
                </a:solidFill>
                <a:latin typeface="Roboto" pitchFamily="34" charset="0"/>
                <a:ea typeface="Roboto" pitchFamily="34" charset="-122"/>
                <a:cs typeface="Roboto" pitchFamily="34" charset="-120"/>
              </a:rPr>
              <a:t>10800322065</a:t>
            </a:r>
            <a:endParaRPr lang="en-US" sz="1750" dirty="0"/>
          </a:p>
        </p:txBody>
      </p:sp>
      <p:sp>
        <p:nvSpPr>
          <p:cNvPr id="19" name="Shape 16"/>
          <p:cNvSpPr/>
          <p:nvPr/>
        </p:nvSpPr>
        <p:spPr>
          <a:xfrm>
            <a:off x="824270" y="7886936"/>
            <a:ext cx="7541181" cy="650319"/>
          </a:xfrm>
          <a:prstGeom prst="rect">
            <a:avLst/>
          </a:prstGeom>
          <a:solidFill>
            <a:srgbClr val="FFFFFF">
              <a:alpha val="4000"/>
            </a:srgbClr>
          </a:solidFill>
          <a:ln/>
        </p:spPr>
      </p:sp>
      <p:sp>
        <p:nvSpPr>
          <p:cNvPr id="20" name="Text 17"/>
          <p:cNvSpPr/>
          <p:nvPr/>
        </p:nvSpPr>
        <p:spPr>
          <a:xfrm>
            <a:off x="1043464" y="7442715"/>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Avinaba Acharjee</a:t>
            </a:r>
            <a:endParaRPr lang="en-US" sz="1750" dirty="0"/>
          </a:p>
        </p:txBody>
      </p:sp>
      <p:sp>
        <p:nvSpPr>
          <p:cNvPr id="21" name="Text 18"/>
          <p:cNvSpPr/>
          <p:nvPr/>
        </p:nvSpPr>
        <p:spPr>
          <a:xfrm>
            <a:off x="4817864" y="7442715"/>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1B1B27"/>
                </a:solidFill>
                <a:latin typeface="Roboto" pitchFamily="34" charset="0"/>
                <a:ea typeface="Roboto" pitchFamily="34" charset="-122"/>
                <a:cs typeface="Roboto" pitchFamily="34" charset="-120"/>
              </a:rPr>
              <a:t>10800322085</a:t>
            </a:r>
            <a:endParaRPr lang="en-US" sz="1750" dirty="0"/>
          </a:p>
        </p:txBody>
      </p:sp>
      <p:sp>
        <p:nvSpPr>
          <p:cNvPr id="22" name="Text 19"/>
          <p:cNvSpPr/>
          <p:nvPr/>
        </p:nvSpPr>
        <p:spPr>
          <a:xfrm>
            <a:off x="809030" y="8212097"/>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24" name="Picture 23">
            <a:extLst>
              <a:ext uri="{FF2B5EF4-FFF2-40B4-BE49-F238E27FC236}">
                <a16:creationId xmlns:a16="http://schemas.microsoft.com/office/drawing/2014/main" id="{D71FC63F-241B-48AC-D3C6-CC8DF3F90E0F}"/>
              </a:ext>
            </a:extLst>
          </p:cNvPr>
          <p:cNvPicPr>
            <a:picLocks noChangeAspect="1"/>
          </p:cNvPicPr>
          <p:nvPr/>
        </p:nvPicPr>
        <p:blipFill>
          <a:blip r:embed="rId4"/>
          <a:stretch>
            <a:fillRect/>
          </a:stretch>
        </p:blipFill>
        <p:spPr>
          <a:xfrm>
            <a:off x="9144000" y="0"/>
            <a:ext cx="5486400" cy="8229600"/>
          </a:xfrm>
          <a:prstGeom prst="rect">
            <a:avLst/>
          </a:prstGeom>
        </p:spPr>
      </p:pic>
      <p:sp>
        <p:nvSpPr>
          <p:cNvPr id="25" name="TextBox 24">
            <a:extLst>
              <a:ext uri="{FF2B5EF4-FFF2-40B4-BE49-F238E27FC236}">
                <a16:creationId xmlns:a16="http://schemas.microsoft.com/office/drawing/2014/main" id="{2E3C13C9-121C-783B-13CE-78BFE8D2ABCB}"/>
              </a:ext>
            </a:extLst>
          </p:cNvPr>
          <p:cNvSpPr txBox="1"/>
          <p:nvPr/>
        </p:nvSpPr>
        <p:spPr>
          <a:xfrm>
            <a:off x="1143655" y="2745935"/>
            <a:ext cx="6902410" cy="1200329"/>
          </a:xfrm>
          <a:prstGeom prst="rect">
            <a:avLst/>
          </a:prstGeom>
          <a:noFill/>
        </p:spPr>
        <p:txBody>
          <a:bodyPr wrap="square" rtlCol="0">
            <a:spAutoFit/>
          </a:bodyPr>
          <a:lstStyle/>
          <a:p>
            <a:pPr algn="ctr"/>
            <a:r>
              <a:rPr lang="en-US" u="sng" dirty="0"/>
              <a:t>EC-681</a:t>
            </a:r>
            <a:endParaRPr lang="en-IN" u="sng" dirty="0"/>
          </a:p>
          <a:p>
            <a:pPr algn="ctr"/>
            <a:r>
              <a:rPr lang="en-US" b="1" dirty="0"/>
              <a:t>BACHELOR OF TECHNOLOGY</a:t>
            </a:r>
            <a:endParaRPr lang="en-IN" dirty="0"/>
          </a:p>
          <a:p>
            <a:pPr algn="ctr"/>
            <a:r>
              <a:rPr lang="en-US" dirty="0"/>
              <a:t>IN</a:t>
            </a:r>
            <a:endParaRPr lang="en-IN" dirty="0"/>
          </a:p>
          <a:p>
            <a:pPr algn="ctr"/>
            <a:r>
              <a:rPr lang="en-US" b="1" dirty="0"/>
              <a:t>DEPARTMENT OF ELECTRONICS AND COMMUNICATION ENGINEERING</a:t>
            </a:r>
            <a:endParaRPr lang="en-IN" b="1" dirty="0"/>
          </a:p>
        </p:txBody>
      </p:sp>
      <p:sp>
        <p:nvSpPr>
          <p:cNvPr id="26" name="TextBox 25">
            <a:extLst>
              <a:ext uri="{FF2B5EF4-FFF2-40B4-BE49-F238E27FC236}">
                <a16:creationId xmlns:a16="http://schemas.microsoft.com/office/drawing/2014/main" id="{AD3C55E5-2958-CA3D-FDAC-88FBC27CDE01}"/>
              </a:ext>
            </a:extLst>
          </p:cNvPr>
          <p:cNvSpPr txBox="1"/>
          <p:nvPr/>
        </p:nvSpPr>
        <p:spPr>
          <a:xfrm>
            <a:off x="1370052" y="965788"/>
            <a:ext cx="3076576" cy="369332"/>
          </a:xfrm>
          <a:prstGeom prst="rect">
            <a:avLst/>
          </a:prstGeom>
          <a:noFill/>
        </p:spPr>
        <p:txBody>
          <a:bodyPr wrap="square" rtlCol="0">
            <a:spAutoFit/>
          </a:bodyPr>
          <a:lstStyle/>
          <a:p>
            <a:r>
              <a:rPr lang="en-IN" dirty="0"/>
              <a:t>Mini Project Title,</a:t>
            </a:r>
          </a:p>
        </p:txBody>
      </p:sp>
      <p:pic>
        <p:nvPicPr>
          <p:cNvPr id="28" name="Picture 27">
            <a:extLst>
              <a:ext uri="{FF2B5EF4-FFF2-40B4-BE49-F238E27FC236}">
                <a16:creationId xmlns:a16="http://schemas.microsoft.com/office/drawing/2014/main" id="{07E5A1F3-771A-ED5E-0267-39D16CB5F5AD}"/>
              </a:ext>
            </a:extLst>
          </p:cNvPr>
          <p:cNvPicPr>
            <a:picLocks noChangeAspect="1"/>
          </p:cNvPicPr>
          <p:nvPr/>
        </p:nvPicPr>
        <p:blipFill>
          <a:blip r:embed="rId5"/>
          <a:stretch>
            <a:fillRect/>
          </a:stretch>
        </p:blipFill>
        <p:spPr>
          <a:xfrm>
            <a:off x="0" y="0"/>
            <a:ext cx="1152525" cy="10404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3652" y="505658"/>
            <a:ext cx="6484620" cy="574715"/>
          </a:xfrm>
          <a:prstGeom prst="rect">
            <a:avLst/>
          </a:prstGeom>
          <a:noFill/>
          <a:ln/>
        </p:spPr>
        <p:txBody>
          <a:bodyPr wrap="none" lIns="0" tIns="0" rIns="0" bIns="0" rtlCol="0" anchor="t"/>
          <a:lstStyle/>
          <a:p>
            <a:pPr marL="0" indent="0" algn="l">
              <a:lnSpc>
                <a:spcPts val="4500"/>
              </a:lnSpc>
              <a:buNone/>
            </a:pPr>
            <a:r>
              <a:rPr lang="en-US" sz="3600" u="sng" dirty="0">
                <a:solidFill>
                  <a:schemeClr val="accent1"/>
                </a:solidFill>
                <a:ea typeface="Raleway" pitchFamily="34" charset="-122"/>
                <a:cs typeface="Raleway" pitchFamily="34" charset="-120"/>
              </a:rPr>
              <a:t>Future Vision &amp; Enhancements</a:t>
            </a:r>
            <a:endParaRPr lang="en-US" sz="3600" u="sng" dirty="0">
              <a:solidFill>
                <a:schemeClr val="accent1"/>
              </a:solidFill>
            </a:endParaRPr>
          </a:p>
        </p:txBody>
      </p:sp>
      <p:sp>
        <p:nvSpPr>
          <p:cNvPr id="3" name="Text 1"/>
          <p:cNvSpPr/>
          <p:nvPr/>
        </p:nvSpPr>
        <p:spPr>
          <a:xfrm>
            <a:off x="643652" y="1448157"/>
            <a:ext cx="13343096" cy="588645"/>
          </a:xfrm>
          <a:prstGeom prst="rect">
            <a:avLst/>
          </a:prstGeom>
          <a:noFill/>
          <a:ln/>
        </p:spPr>
        <p:txBody>
          <a:bodyPr wrap="square" lIns="0" tIns="0" rIns="0" bIns="0" rtlCol="0" anchor="t"/>
          <a:lstStyle/>
          <a:p>
            <a:pPr marL="0" indent="0" algn="l">
              <a:lnSpc>
                <a:spcPts val="2300"/>
              </a:lnSpc>
              <a:buNone/>
            </a:pPr>
            <a:r>
              <a:rPr lang="en-US" sz="1400" dirty="0">
                <a:solidFill>
                  <a:srgbClr val="3C3939"/>
                </a:solidFill>
                <a:ea typeface="Roboto" pitchFamily="34" charset="-122"/>
                <a:cs typeface="Roboto" pitchFamily="34" charset="-120"/>
              </a:rPr>
              <a:t>Our future vision for the Gesture Vocalizer includes significant enhancements. We aim to expand its capabilities and improve its design. These advancements will make the device even more versatile and user-friendly.</a:t>
            </a:r>
            <a:endParaRPr lang="en-US" sz="1400" dirty="0"/>
          </a:p>
        </p:txBody>
      </p:sp>
      <p:pic>
        <p:nvPicPr>
          <p:cNvPr id="4" name="Image 0" descr="preencoded.png"/>
          <p:cNvPicPr>
            <a:picLocks noChangeAspect="1"/>
          </p:cNvPicPr>
          <p:nvPr/>
        </p:nvPicPr>
        <p:blipFill>
          <a:blip r:embed="rId3"/>
          <a:stretch>
            <a:fillRect/>
          </a:stretch>
        </p:blipFill>
        <p:spPr>
          <a:xfrm>
            <a:off x="3318867" y="2243614"/>
            <a:ext cx="1320879" cy="1059537"/>
          </a:xfrm>
          <a:prstGeom prst="rect">
            <a:avLst/>
          </a:prstGeom>
        </p:spPr>
      </p:pic>
      <p:sp>
        <p:nvSpPr>
          <p:cNvPr id="5" name="Text 2"/>
          <p:cNvSpPr/>
          <p:nvPr/>
        </p:nvSpPr>
        <p:spPr>
          <a:xfrm>
            <a:off x="3849886" y="2743081"/>
            <a:ext cx="258604" cy="323255"/>
          </a:xfrm>
          <a:prstGeom prst="rect">
            <a:avLst/>
          </a:prstGeom>
          <a:noFill/>
          <a:ln/>
        </p:spPr>
        <p:txBody>
          <a:bodyPr wrap="none" lIns="0" tIns="0" rIns="0" bIns="0" rtlCol="0" anchor="t"/>
          <a:lstStyle/>
          <a:p>
            <a:pPr marL="0" indent="0" algn="ctr">
              <a:lnSpc>
                <a:spcPts val="3250"/>
              </a:lnSpc>
              <a:buNone/>
            </a:pPr>
            <a:r>
              <a:rPr lang="en-US" sz="2000" dirty="0">
                <a:solidFill>
                  <a:srgbClr val="3C3939"/>
                </a:solidFill>
                <a:ea typeface="Raleway" pitchFamily="34" charset="-122"/>
                <a:cs typeface="Raleway" pitchFamily="34" charset="-120"/>
              </a:rPr>
              <a:t>1</a:t>
            </a:r>
            <a:endParaRPr lang="en-US" sz="2000" dirty="0"/>
          </a:p>
        </p:txBody>
      </p:sp>
      <p:sp>
        <p:nvSpPr>
          <p:cNvPr id="6" name="Text 3"/>
          <p:cNvSpPr/>
          <p:nvPr/>
        </p:nvSpPr>
        <p:spPr>
          <a:xfrm>
            <a:off x="4823579" y="2427446"/>
            <a:ext cx="2298859" cy="287298"/>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ea typeface="Raleway" pitchFamily="34" charset="-122"/>
                <a:cs typeface="Raleway" pitchFamily="34" charset="-120"/>
              </a:rPr>
              <a:t>Contextual AI</a:t>
            </a:r>
            <a:endParaRPr lang="en-US" sz="1800" dirty="0"/>
          </a:p>
        </p:txBody>
      </p:sp>
      <p:sp>
        <p:nvSpPr>
          <p:cNvPr id="7" name="Text 4"/>
          <p:cNvSpPr/>
          <p:nvPr/>
        </p:nvSpPr>
        <p:spPr>
          <a:xfrm>
            <a:off x="4823579" y="2824996"/>
            <a:ext cx="3604498" cy="294323"/>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ea typeface="Roboto" pitchFamily="34" charset="-122"/>
                <a:cs typeface="Roboto" pitchFamily="34" charset="-120"/>
              </a:rPr>
              <a:t>Understanding nuances and emotional tone.</a:t>
            </a:r>
            <a:endParaRPr lang="en-US" sz="1400" dirty="0"/>
          </a:p>
        </p:txBody>
      </p:sp>
      <p:sp>
        <p:nvSpPr>
          <p:cNvPr id="8" name="Shape 5"/>
          <p:cNvSpPr/>
          <p:nvPr/>
        </p:nvSpPr>
        <p:spPr>
          <a:xfrm>
            <a:off x="4685705" y="3316605"/>
            <a:ext cx="9255085" cy="11430"/>
          </a:xfrm>
          <a:prstGeom prst="roundRect">
            <a:avLst>
              <a:gd name="adj" fmla="val 675802"/>
            </a:avLst>
          </a:prstGeom>
          <a:solidFill>
            <a:srgbClr val="C7C7D0"/>
          </a:solidFill>
          <a:ln/>
        </p:spPr>
      </p:sp>
      <p:pic>
        <p:nvPicPr>
          <p:cNvPr id="9" name="Image 1" descr="preencoded.png"/>
          <p:cNvPicPr>
            <a:picLocks noChangeAspect="1"/>
          </p:cNvPicPr>
          <p:nvPr/>
        </p:nvPicPr>
        <p:blipFill>
          <a:blip r:embed="rId4"/>
          <a:stretch>
            <a:fillRect/>
          </a:stretch>
        </p:blipFill>
        <p:spPr>
          <a:xfrm>
            <a:off x="2658428" y="3349109"/>
            <a:ext cx="2641878" cy="1059537"/>
          </a:xfrm>
          <a:prstGeom prst="rect">
            <a:avLst/>
          </a:prstGeom>
        </p:spPr>
      </p:pic>
      <p:sp>
        <p:nvSpPr>
          <p:cNvPr id="10" name="Text 6"/>
          <p:cNvSpPr/>
          <p:nvPr/>
        </p:nvSpPr>
        <p:spPr>
          <a:xfrm>
            <a:off x="3850005" y="3717250"/>
            <a:ext cx="258604" cy="323255"/>
          </a:xfrm>
          <a:prstGeom prst="rect">
            <a:avLst/>
          </a:prstGeom>
          <a:noFill/>
          <a:ln/>
        </p:spPr>
        <p:txBody>
          <a:bodyPr wrap="none" lIns="0" tIns="0" rIns="0" bIns="0" rtlCol="0" anchor="t"/>
          <a:lstStyle/>
          <a:p>
            <a:pPr marL="0" indent="0" algn="ctr">
              <a:lnSpc>
                <a:spcPts val="3250"/>
              </a:lnSpc>
              <a:buNone/>
            </a:pPr>
            <a:r>
              <a:rPr lang="en-US" sz="2000" dirty="0">
                <a:solidFill>
                  <a:srgbClr val="3C3939"/>
                </a:solidFill>
                <a:ea typeface="Raleway" pitchFamily="34" charset="-122"/>
                <a:cs typeface="Raleway" pitchFamily="34" charset="-120"/>
              </a:rPr>
              <a:t>2</a:t>
            </a:r>
            <a:endParaRPr lang="en-US" sz="2000" dirty="0"/>
          </a:p>
        </p:txBody>
      </p:sp>
      <p:sp>
        <p:nvSpPr>
          <p:cNvPr id="11" name="Text 7"/>
          <p:cNvSpPr/>
          <p:nvPr/>
        </p:nvSpPr>
        <p:spPr>
          <a:xfrm>
            <a:off x="5484138" y="3532942"/>
            <a:ext cx="2298859" cy="287298"/>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ea typeface="Raleway" pitchFamily="34" charset="-122"/>
                <a:cs typeface="Raleway" pitchFamily="34" charset="-120"/>
              </a:rPr>
              <a:t>Miniaturization</a:t>
            </a:r>
            <a:endParaRPr lang="en-US" sz="1800" dirty="0"/>
          </a:p>
        </p:txBody>
      </p:sp>
      <p:sp>
        <p:nvSpPr>
          <p:cNvPr id="12" name="Text 8"/>
          <p:cNvSpPr/>
          <p:nvPr/>
        </p:nvSpPr>
        <p:spPr>
          <a:xfrm>
            <a:off x="5484138" y="3930491"/>
            <a:ext cx="3193018" cy="294323"/>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ea typeface="Roboto" pitchFamily="34" charset="-122"/>
                <a:cs typeface="Roboto" pitchFamily="34" charset="-120"/>
              </a:rPr>
              <a:t>Sleeker design, integrated smart fabric.</a:t>
            </a:r>
            <a:endParaRPr lang="en-US" sz="1400" dirty="0"/>
          </a:p>
        </p:txBody>
      </p:sp>
      <p:sp>
        <p:nvSpPr>
          <p:cNvPr id="13" name="Shape 9"/>
          <p:cNvSpPr/>
          <p:nvPr/>
        </p:nvSpPr>
        <p:spPr>
          <a:xfrm>
            <a:off x="5346263" y="4422100"/>
            <a:ext cx="8594527" cy="11430"/>
          </a:xfrm>
          <a:prstGeom prst="roundRect">
            <a:avLst>
              <a:gd name="adj" fmla="val 675802"/>
            </a:avLst>
          </a:prstGeom>
          <a:solidFill>
            <a:srgbClr val="C7C7D0"/>
          </a:solidFill>
          <a:ln/>
        </p:spPr>
      </p:sp>
      <p:pic>
        <p:nvPicPr>
          <p:cNvPr id="14" name="Image 2" descr="preencoded.png"/>
          <p:cNvPicPr>
            <a:picLocks noChangeAspect="1"/>
          </p:cNvPicPr>
          <p:nvPr/>
        </p:nvPicPr>
        <p:blipFill>
          <a:blip r:embed="rId5"/>
          <a:stretch>
            <a:fillRect/>
          </a:stretch>
        </p:blipFill>
        <p:spPr>
          <a:xfrm>
            <a:off x="1997869" y="4454604"/>
            <a:ext cx="3962876" cy="1059537"/>
          </a:xfrm>
          <a:prstGeom prst="rect">
            <a:avLst/>
          </a:prstGeom>
        </p:spPr>
      </p:pic>
      <p:sp>
        <p:nvSpPr>
          <p:cNvPr id="15" name="Text 10"/>
          <p:cNvSpPr/>
          <p:nvPr/>
        </p:nvSpPr>
        <p:spPr>
          <a:xfrm>
            <a:off x="3850005" y="4822746"/>
            <a:ext cx="258604" cy="323255"/>
          </a:xfrm>
          <a:prstGeom prst="rect">
            <a:avLst/>
          </a:prstGeom>
          <a:noFill/>
          <a:ln/>
        </p:spPr>
        <p:txBody>
          <a:bodyPr wrap="none" lIns="0" tIns="0" rIns="0" bIns="0" rtlCol="0" anchor="t"/>
          <a:lstStyle/>
          <a:p>
            <a:pPr marL="0" indent="0" algn="ctr">
              <a:lnSpc>
                <a:spcPts val="3250"/>
              </a:lnSpc>
              <a:buNone/>
            </a:pPr>
            <a:r>
              <a:rPr lang="en-US" sz="2000" dirty="0">
                <a:solidFill>
                  <a:srgbClr val="3C3939"/>
                </a:solidFill>
                <a:ea typeface="Raleway" pitchFamily="34" charset="-122"/>
                <a:cs typeface="Raleway" pitchFamily="34" charset="-120"/>
              </a:rPr>
              <a:t>3</a:t>
            </a:r>
            <a:endParaRPr lang="en-US" sz="2000" dirty="0"/>
          </a:p>
        </p:txBody>
      </p:sp>
      <p:sp>
        <p:nvSpPr>
          <p:cNvPr id="16" name="Text 11"/>
          <p:cNvSpPr/>
          <p:nvPr/>
        </p:nvSpPr>
        <p:spPr>
          <a:xfrm>
            <a:off x="6144578" y="4638437"/>
            <a:ext cx="2298859" cy="287298"/>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ea typeface="Raleway" pitchFamily="34" charset="-122"/>
                <a:cs typeface="Raleway" pitchFamily="34" charset="-120"/>
              </a:rPr>
              <a:t>Multi-language</a:t>
            </a:r>
            <a:endParaRPr lang="en-US" sz="1800" dirty="0"/>
          </a:p>
        </p:txBody>
      </p:sp>
      <p:sp>
        <p:nvSpPr>
          <p:cNvPr id="17" name="Text 12"/>
          <p:cNvSpPr/>
          <p:nvPr/>
        </p:nvSpPr>
        <p:spPr>
          <a:xfrm>
            <a:off x="6144578" y="5035987"/>
            <a:ext cx="3853220" cy="294323"/>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ea typeface="Roboto" pitchFamily="34" charset="-122"/>
                <a:cs typeface="Roboto" pitchFamily="34" charset="-120"/>
              </a:rPr>
              <a:t>Support for BSL, LSF, and other sign languages.</a:t>
            </a:r>
            <a:endParaRPr lang="en-US" sz="1400" dirty="0"/>
          </a:p>
        </p:txBody>
      </p:sp>
      <p:sp>
        <p:nvSpPr>
          <p:cNvPr id="18" name="Shape 13"/>
          <p:cNvSpPr/>
          <p:nvPr/>
        </p:nvSpPr>
        <p:spPr>
          <a:xfrm>
            <a:off x="6006703" y="5527596"/>
            <a:ext cx="7934087" cy="11430"/>
          </a:xfrm>
          <a:prstGeom prst="roundRect">
            <a:avLst>
              <a:gd name="adj" fmla="val 675802"/>
            </a:avLst>
          </a:prstGeom>
          <a:solidFill>
            <a:srgbClr val="C7C7D0"/>
          </a:solidFill>
          <a:ln/>
        </p:spPr>
      </p:sp>
      <p:pic>
        <p:nvPicPr>
          <p:cNvPr id="19" name="Image 3" descr="preencoded.png"/>
          <p:cNvPicPr>
            <a:picLocks noChangeAspect="1"/>
          </p:cNvPicPr>
          <p:nvPr/>
        </p:nvPicPr>
        <p:blipFill>
          <a:blip r:embed="rId6"/>
          <a:stretch>
            <a:fillRect/>
          </a:stretch>
        </p:blipFill>
        <p:spPr>
          <a:xfrm>
            <a:off x="1337429" y="5560100"/>
            <a:ext cx="5283756" cy="1059537"/>
          </a:xfrm>
          <a:prstGeom prst="rect">
            <a:avLst/>
          </a:prstGeom>
        </p:spPr>
      </p:pic>
      <p:sp>
        <p:nvSpPr>
          <p:cNvPr id="20" name="Text 14"/>
          <p:cNvSpPr/>
          <p:nvPr/>
        </p:nvSpPr>
        <p:spPr>
          <a:xfrm>
            <a:off x="3850005" y="5928241"/>
            <a:ext cx="258604" cy="323255"/>
          </a:xfrm>
          <a:prstGeom prst="rect">
            <a:avLst/>
          </a:prstGeom>
          <a:noFill/>
          <a:ln/>
        </p:spPr>
        <p:txBody>
          <a:bodyPr wrap="none" lIns="0" tIns="0" rIns="0" bIns="0" rtlCol="0" anchor="t"/>
          <a:lstStyle/>
          <a:p>
            <a:pPr marL="0" indent="0" algn="ctr">
              <a:lnSpc>
                <a:spcPts val="3250"/>
              </a:lnSpc>
              <a:buNone/>
            </a:pPr>
            <a:r>
              <a:rPr lang="en-US" sz="2000" dirty="0">
                <a:solidFill>
                  <a:srgbClr val="3C3939"/>
                </a:solidFill>
                <a:ea typeface="Raleway" pitchFamily="34" charset="-122"/>
                <a:cs typeface="Raleway" pitchFamily="34" charset="-120"/>
              </a:rPr>
              <a:t>4</a:t>
            </a:r>
            <a:endParaRPr lang="en-US" sz="2000" dirty="0"/>
          </a:p>
        </p:txBody>
      </p:sp>
      <p:sp>
        <p:nvSpPr>
          <p:cNvPr id="21" name="Text 15"/>
          <p:cNvSpPr/>
          <p:nvPr/>
        </p:nvSpPr>
        <p:spPr>
          <a:xfrm>
            <a:off x="6805017" y="5743932"/>
            <a:ext cx="2298859" cy="287298"/>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ea typeface="Raleway" pitchFamily="34" charset="-122"/>
                <a:cs typeface="Raleway" pitchFamily="34" charset="-120"/>
              </a:rPr>
              <a:t>Bi-directional</a:t>
            </a:r>
            <a:endParaRPr lang="en-US" sz="1800" dirty="0"/>
          </a:p>
        </p:txBody>
      </p:sp>
      <p:sp>
        <p:nvSpPr>
          <p:cNvPr id="22" name="Text 16"/>
          <p:cNvSpPr/>
          <p:nvPr/>
        </p:nvSpPr>
        <p:spPr>
          <a:xfrm>
            <a:off x="6805017" y="6141482"/>
            <a:ext cx="2884646" cy="294323"/>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ea typeface="Roboto" pitchFamily="34" charset="-122"/>
                <a:cs typeface="Roboto" pitchFamily="34" charset="-120"/>
              </a:rPr>
              <a:t>Voice-to-text display for deaf users.</a:t>
            </a:r>
            <a:endParaRPr lang="en-US" sz="1400" dirty="0"/>
          </a:p>
        </p:txBody>
      </p:sp>
      <p:sp>
        <p:nvSpPr>
          <p:cNvPr id="23" name="Shape 17"/>
          <p:cNvSpPr/>
          <p:nvPr/>
        </p:nvSpPr>
        <p:spPr>
          <a:xfrm>
            <a:off x="6667143" y="6633091"/>
            <a:ext cx="7273647" cy="11430"/>
          </a:xfrm>
          <a:prstGeom prst="roundRect">
            <a:avLst>
              <a:gd name="adj" fmla="val 675802"/>
            </a:avLst>
          </a:prstGeom>
          <a:solidFill>
            <a:srgbClr val="C7C7D0"/>
          </a:solidFill>
          <a:ln/>
        </p:spPr>
      </p:sp>
      <p:pic>
        <p:nvPicPr>
          <p:cNvPr id="24" name="Image 4" descr="preencoded.png"/>
          <p:cNvPicPr>
            <a:picLocks noChangeAspect="1"/>
          </p:cNvPicPr>
          <p:nvPr/>
        </p:nvPicPr>
        <p:blipFill>
          <a:blip r:embed="rId7"/>
          <a:stretch>
            <a:fillRect/>
          </a:stretch>
        </p:blipFill>
        <p:spPr>
          <a:xfrm>
            <a:off x="676989" y="6665595"/>
            <a:ext cx="6604754" cy="1059537"/>
          </a:xfrm>
          <a:prstGeom prst="rect">
            <a:avLst/>
          </a:prstGeom>
        </p:spPr>
      </p:pic>
      <p:sp>
        <p:nvSpPr>
          <p:cNvPr id="25" name="Text 18"/>
          <p:cNvSpPr/>
          <p:nvPr/>
        </p:nvSpPr>
        <p:spPr>
          <a:xfrm>
            <a:off x="3850005" y="7033736"/>
            <a:ext cx="258604" cy="323255"/>
          </a:xfrm>
          <a:prstGeom prst="rect">
            <a:avLst/>
          </a:prstGeom>
          <a:noFill/>
          <a:ln/>
        </p:spPr>
        <p:txBody>
          <a:bodyPr wrap="none" lIns="0" tIns="0" rIns="0" bIns="0" rtlCol="0" anchor="t"/>
          <a:lstStyle/>
          <a:p>
            <a:pPr marL="0" indent="0" algn="ctr">
              <a:lnSpc>
                <a:spcPts val="3250"/>
              </a:lnSpc>
              <a:buNone/>
            </a:pPr>
            <a:r>
              <a:rPr lang="en-US" sz="2000" dirty="0">
                <a:solidFill>
                  <a:srgbClr val="3C3939"/>
                </a:solidFill>
                <a:ea typeface="Raleway" pitchFamily="34" charset="-122"/>
                <a:cs typeface="Raleway" pitchFamily="34" charset="-120"/>
              </a:rPr>
              <a:t>5</a:t>
            </a:r>
            <a:endParaRPr lang="en-US" sz="2000" dirty="0"/>
          </a:p>
        </p:txBody>
      </p:sp>
      <p:sp>
        <p:nvSpPr>
          <p:cNvPr id="26" name="Text 19"/>
          <p:cNvSpPr/>
          <p:nvPr/>
        </p:nvSpPr>
        <p:spPr>
          <a:xfrm>
            <a:off x="7465576" y="6849428"/>
            <a:ext cx="2328267" cy="287298"/>
          </a:xfrm>
          <a:prstGeom prst="rect">
            <a:avLst/>
          </a:prstGeom>
          <a:noFill/>
          <a:ln/>
        </p:spPr>
        <p:txBody>
          <a:bodyPr wrap="none" lIns="0" tIns="0" rIns="0" bIns="0" rtlCol="0" anchor="t"/>
          <a:lstStyle/>
          <a:p>
            <a:pPr marL="0" indent="0" algn="l">
              <a:lnSpc>
                <a:spcPts val="2250"/>
              </a:lnSpc>
              <a:buNone/>
            </a:pPr>
            <a:r>
              <a:rPr lang="en-US" sz="1800" dirty="0">
                <a:solidFill>
                  <a:srgbClr val="3C3939"/>
                </a:solidFill>
                <a:ea typeface="Raleway" pitchFamily="34" charset="-122"/>
                <a:cs typeface="Raleway" pitchFamily="34" charset="-120"/>
              </a:rPr>
              <a:t>Expanded Vocabulary</a:t>
            </a:r>
            <a:endParaRPr lang="en-US" sz="1800" dirty="0"/>
          </a:p>
        </p:txBody>
      </p:sp>
      <p:sp>
        <p:nvSpPr>
          <p:cNvPr id="27" name="Text 20"/>
          <p:cNvSpPr/>
          <p:nvPr/>
        </p:nvSpPr>
        <p:spPr>
          <a:xfrm>
            <a:off x="7465576" y="7246977"/>
            <a:ext cx="3656409" cy="294323"/>
          </a:xfrm>
          <a:prstGeom prst="rect">
            <a:avLst/>
          </a:prstGeom>
          <a:noFill/>
          <a:ln/>
        </p:spPr>
        <p:txBody>
          <a:bodyPr wrap="none" lIns="0" tIns="0" rIns="0" bIns="0" rtlCol="0" anchor="t"/>
          <a:lstStyle/>
          <a:p>
            <a:pPr marL="0" indent="0" algn="l">
              <a:lnSpc>
                <a:spcPts val="2300"/>
              </a:lnSpc>
              <a:buNone/>
            </a:pPr>
            <a:r>
              <a:rPr lang="en-US" sz="1400" dirty="0">
                <a:solidFill>
                  <a:srgbClr val="3C3939"/>
                </a:solidFill>
                <a:ea typeface="Roboto" pitchFamily="34" charset="-122"/>
                <a:cs typeface="Roboto" pitchFamily="34" charset="-120"/>
              </a:rPr>
              <a:t>Integration of full ASL lexicon (3,000+ signs).</a:t>
            </a:r>
            <a:endParaRPr lang="en-US" sz="1400" dirty="0"/>
          </a:p>
        </p:txBody>
      </p:sp>
      <p:sp>
        <p:nvSpPr>
          <p:cNvPr id="28" name="Rectangle 27">
            <a:extLst>
              <a:ext uri="{FF2B5EF4-FFF2-40B4-BE49-F238E27FC236}">
                <a16:creationId xmlns:a16="http://schemas.microsoft.com/office/drawing/2014/main" id="{2CE47DCC-C120-4509-0685-8FBA20B6B3D0}"/>
              </a:ext>
            </a:extLst>
          </p:cNvPr>
          <p:cNvSpPr/>
          <p:nvPr/>
        </p:nvSpPr>
        <p:spPr>
          <a:xfrm>
            <a:off x="12820650" y="7639050"/>
            <a:ext cx="1685925" cy="5219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1DEE08F2-F5E3-44CA-2438-535CFA51FAAF}"/>
              </a:ext>
            </a:extLst>
          </p:cNvPr>
          <p:cNvPicPr>
            <a:picLocks noChangeAspect="1"/>
          </p:cNvPicPr>
          <p:nvPr/>
        </p:nvPicPr>
        <p:blipFill>
          <a:blip r:embed="rId8"/>
          <a:stretch>
            <a:fillRect/>
          </a:stretch>
        </p:blipFill>
        <p:spPr>
          <a:xfrm>
            <a:off x="13477875" y="7204925"/>
            <a:ext cx="1152525" cy="1040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1616" y="610076"/>
            <a:ext cx="5537359" cy="692110"/>
          </a:xfrm>
          <a:prstGeom prst="rect">
            <a:avLst/>
          </a:prstGeom>
          <a:noFill/>
          <a:ln/>
        </p:spPr>
        <p:txBody>
          <a:bodyPr wrap="none" lIns="0" tIns="0" rIns="0" bIns="0" rtlCol="0" anchor="t"/>
          <a:lstStyle/>
          <a:p>
            <a:pPr marL="0" indent="0" algn="l">
              <a:lnSpc>
                <a:spcPts val="5450"/>
              </a:lnSpc>
              <a:buNone/>
            </a:pPr>
            <a:r>
              <a:rPr lang="en-US" sz="4350" u="sng" dirty="0">
                <a:solidFill>
                  <a:schemeClr val="accent1"/>
                </a:solidFill>
                <a:ea typeface="Raleway" pitchFamily="34" charset="-122"/>
                <a:cs typeface="Raleway" pitchFamily="34" charset="-120"/>
              </a:rPr>
              <a:t>Conclusion:</a:t>
            </a:r>
            <a:endParaRPr lang="en-US" sz="4350" u="sng" dirty="0">
              <a:solidFill>
                <a:schemeClr val="accent1"/>
              </a:solidFill>
            </a:endParaRPr>
          </a:p>
        </p:txBody>
      </p:sp>
      <p:sp>
        <p:nvSpPr>
          <p:cNvPr id="4" name="Text 1"/>
          <p:cNvSpPr/>
          <p:nvPr/>
        </p:nvSpPr>
        <p:spPr>
          <a:xfrm>
            <a:off x="6261616" y="1634371"/>
            <a:ext cx="7593568" cy="1417320"/>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ea typeface="Roboto" pitchFamily="34" charset="-122"/>
                <a:cs typeface="Roboto" pitchFamily="34" charset="-120"/>
              </a:rPr>
              <a:t>The Gesture Vocalizer is a promising step towards inclusive communication. Our team is committed to continuous innovation and development. Your questions and feedback are invaluable as we move forward. Thank you for your time and interest in our project!</a:t>
            </a:r>
            <a:endParaRPr lang="en-US" sz="1700" dirty="0"/>
          </a:p>
        </p:txBody>
      </p:sp>
      <p:sp>
        <p:nvSpPr>
          <p:cNvPr id="5" name="Shape 2"/>
          <p:cNvSpPr/>
          <p:nvPr/>
        </p:nvSpPr>
        <p:spPr>
          <a:xfrm>
            <a:off x="6261616" y="3300770"/>
            <a:ext cx="221456" cy="1328857"/>
          </a:xfrm>
          <a:prstGeom prst="roundRect">
            <a:avLst>
              <a:gd name="adj" fmla="val 42008"/>
            </a:avLst>
          </a:prstGeom>
          <a:solidFill>
            <a:srgbClr val="E1E1EA"/>
          </a:solidFill>
          <a:ln w="7620">
            <a:solidFill>
              <a:srgbClr val="C7C7D0"/>
            </a:solidFill>
            <a:prstDash val="solid"/>
          </a:ln>
        </p:spPr>
      </p:sp>
      <p:sp>
        <p:nvSpPr>
          <p:cNvPr id="6" name="Text 3"/>
          <p:cNvSpPr/>
          <p:nvPr/>
        </p:nvSpPr>
        <p:spPr>
          <a:xfrm>
            <a:off x="6704528" y="3522226"/>
            <a:ext cx="2768679" cy="345996"/>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ea typeface="Raleway" pitchFamily="34" charset="-122"/>
                <a:cs typeface="Raleway" pitchFamily="34" charset="-120"/>
              </a:rPr>
              <a:t>Promising Step</a:t>
            </a:r>
            <a:endParaRPr lang="en-US" sz="2150" dirty="0"/>
          </a:p>
        </p:txBody>
      </p:sp>
      <p:sp>
        <p:nvSpPr>
          <p:cNvPr id="7" name="Text 4"/>
          <p:cNvSpPr/>
          <p:nvPr/>
        </p:nvSpPr>
        <p:spPr>
          <a:xfrm>
            <a:off x="6704528" y="4001095"/>
            <a:ext cx="7150656" cy="354330"/>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ea typeface="Roboto" pitchFamily="34" charset="-122"/>
                <a:cs typeface="Roboto" pitchFamily="34" charset="-120"/>
              </a:rPr>
              <a:t>Towards inclusive communication.</a:t>
            </a:r>
            <a:endParaRPr lang="en-US" sz="1700" dirty="0"/>
          </a:p>
        </p:txBody>
      </p:sp>
      <p:sp>
        <p:nvSpPr>
          <p:cNvPr id="8" name="Shape 5"/>
          <p:cNvSpPr/>
          <p:nvPr/>
        </p:nvSpPr>
        <p:spPr>
          <a:xfrm>
            <a:off x="6593800" y="4795718"/>
            <a:ext cx="221456" cy="1328857"/>
          </a:xfrm>
          <a:prstGeom prst="roundRect">
            <a:avLst>
              <a:gd name="adj" fmla="val 42008"/>
            </a:avLst>
          </a:prstGeom>
          <a:solidFill>
            <a:srgbClr val="E1E1EA"/>
          </a:solidFill>
          <a:ln w="7620">
            <a:solidFill>
              <a:srgbClr val="C7C7D0"/>
            </a:solidFill>
            <a:prstDash val="solid"/>
          </a:ln>
        </p:spPr>
      </p:sp>
      <p:sp>
        <p:nvSpPr>
          <p:cNvPr id="9" name="Text 6"/>
          <p:cNvSpPr/>
          <p:nvPr/>
        </p:nvSpPr>
        <p:spPr>
          <a:xfrm>
            <a:off x="7036713" y="5017175"/>
            <a:ext cx="2851071" cy="345996"/>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ea typeface="Raleway" pitchFamily="34" charset="-122"/>
                <a:cs typeface="Raleway" pitchFamily="34" charset="-120"/>
              </a:rPr>
              <a:t>Continuous Innovation</a:t>
            </a:r>
            <a:endParaRPr lang="en-US" sz="2150" dirty="0"/>
          </a:p>
        </p:txBody>
      </p:sp>
      <p:sp>
        <p:nvSpPr>
          <p:cNvPr id="10" name="Text 7"/>
          <p:cNvSpPr/>
          <p:nvPr/>
        </p:nvSpPr>
        <p:spPr>
          <a:xfrm>
            <a:off x="7036713" y="5496044"/>
            <a:ext cx="6818471" cy="354330"/>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ea typeface="Roboto" pitchFamily="34" charset="-122"/>
                <a:cs typeface="Roboto" pitchFamily="34" charset="-120"/>
              </a:rPr>
              <a:t>Team commitment to ongoing development.</a:t>
            </a:r>
            <a:endParaRPr lang="en-US" sz="1700" dirty="0"/>
          </a:p>
        </p:txBody>
      </p:sp>
      <p:sp>
        <p:nvSpPr>
          <p:cNvPr id="11" name="Shape 8"/>
          <p:cNvSpPr/>
          <p:nvPr/>
        </p:nvSpPr>
        <p:spPr>
          <a:xfrm>
            <a:off x="6925985" y="6290667"/>
            <a:ext cx="221456" cy="1328857"/>
          </a:xfrm>
          <a:prstGeom prst="roundRect">
            <a:avLst>
              <a:gd name="adj" fmla="val 42008"/>
            </a:avLst>
          </a:prstGeom>
          <a:solidFill>
            <a:srgbClr val="E1E1EA"/>
          </a:solidFill>
          <a:ln w="7620">
            <a:solidFill>
              <a:srgbClr val="C7C7D0"/>
            </a:solidFill>
            <a:prstDash val="solid"/>
          </a:ln>
        </p:spPr>
      </p:sp>
      <p:sp>
        <p:nvSpPr>
          <p:cNvPr id="12" name="Text 9"/>
          <p:cNvSpPr/>
          <p:nvPr/>
        </p:nvSpPr>
        <p:spPr>
          <a:xfrm>
            <a:off x="7368897" y="6512123"/>
            <a:ext cx="2768679" cy="345996"/>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ea typeface="Raleway" pitchFamily="34" charset="-122"/>
                <a:cs typeface="Raleway" pitchFamily="34" charset="-120"/>
              </a:rPr>
              <a:t>Q&amp;A</a:t>
            </a:r>
            <a:endParaRPr lang="en-US" sz="2150" dirty="0"/>
          </a:p>
        </p:txBody>
      </p:sp>
      <p:sp>
        <p:nvSpPr>
          <p:cNvPr id="13" name="Text 10"/>
          <p:cNvSpPr/>
          <p:nvPr/>
        </p:nvSpPr>
        <p:spPr>
          <a:xfrm>
            <a:off x="7368897" y="6990993"/>
            <a:ext cx="6486287" cy="354330"/>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ea typeface="Roboto" pitchFamily="34" charset="-122"/>
                <a:cs typeface="Roboto" pitchFamily="34" charset="-120"/>
              </a:rPr>
              <a:t>Your feedback is invaluable.</a:t>
            </a:r>
            <a:endParaRPr lang="en-US" sz="1700" dirty="0"/>
          </a:p>
        </p:txBody>
      </p:sp>
      <p:sp>
        <p:nvSpPr>
          <p:cNvPr id="15" name="Rectangle 14">
            <a:extLst>
              <a:ext uri="{FF2B5EF4-FFF2-40B4-BE49-F238E27FC236}">
                <a16:creationId xmlns:a16="http://schemas.microsoft.com/office/drawing/2014/main" id="{73F2ACA1-FFEA-2F2B-B841-7F5B1E25EA58}"/>
              </a:ext>
            </a:extLst>
          </p:cNvPr>
          <p:cNvSpPr/>
          <p:nvPr/>
        </p:nvSpPr>
        <p:spPr>
          <a:xfrm>
            <a:off x="12877800" y="7753350"/>
            <a:ext cx="1619250" cy="35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DDE6D9B5-47B0-9415-A6EC-EDC78552C250}"/>
              </a:ext>
            </a:extLst>
          </p:cNvPr>
          <p:cNvPicPr>
            <a:picLocks noChangeAspect="1"/>
          </p:cNvPicPr>
          <p:nvPr/>
        </p:nvPicPr>
        <p:blipFill>
          <a:blip r:embed="rId4"/>
          <a:stretch>
            <a:fillRect/>
          </a:stretch>
        </p:blipFill>
        <p:spPr>
          <a:xfrm>
            <a:off x="13477875" y="7177802"/>
            <a:ext cx="1152525" cy="1040414"/>
          </a:xfrm>
          <a:prstGeom prst="rect">
            <a:avLst/>
          </a:prstGeom>
        </p:spPr>
      </p:pic>
      <p:sp>
        <p:nvSpPr>
          <p:cNvPr id="19" name="TextBox 18">
            <a:extLst>
              <a:ext uri="{FF2B5EF4-FFF2-40B4-BE49-F238E27FC236}">
                <a16:creationId xmlns:a16="http://schemas.microsoft.com/office/drawing/2014/main" id="{7D44B7B0-E185-5806-4FB8-B0AFEBDADB40}"/>
              </a:ext>
            </a:extLst>
          </p:cNvPr>
          <p:cNvSpPr txBox="1"/>
          <p:nvPr/>
        </p:nvSpPr>
        <p:spPr>
          <a:xfrm>
            <a:off x="836474" y="2539543"/>
            <a:ext cx="4705350" cy="3631763"/>
          </a:xfrm>
          <a:prstGeom prst="rect">
            <a:avLst/>
          </a:prstGeom>
          <a:noFill/>
        </p:spPr>
        <p:txBody>
          <a:bodyPr wrap="square" rtlCol="0">
            <a:spAutoFit/>
          </a:bodyPr>
          <a:lstStyle/>
          <a:p>
            <a:r>
              <a:rPr lang="en-IN" sz="11500" dirty="0">
                <a:ln w="0"/>
                <a:solidFill>
                  <a:schemeClr val="accent1"/>
                </a:solidFill>
                <a:effectLst>
                  <a:outerShdw blurRad="38100" dist="25400" dir="5400000" algn="ctr" rotWithShape="0">
                    <a:srgbClr val="6E747A">
                      <a:alpha val="43000"/>
                    </a:srgbClr>
                  </a:outerShdw>
                </a:effectLst>
              </a:rPr>
              <a:t>THANK</a:t>
            </a:r>
            <a:endParaRPr lang="en-IN" sz="11500" dirty="0">
              <a:solidFill>
                <a:schemeClr val="accent1"/>
              </a:solidFill>
            </a:endParaRPr>
          </a:p>
          <a:p>
            <a:r>
              <a:rPr lang="en-IN" sz="11500" dirty="0">
                <a:solidFill>
                  <a:schemeClr val="accent1"/>
                </a:solidFill>
              </a:rPr>
              <a:t> </a:t>
            </a:r>
            <a:r>
              <a:rPr lang="en-IN" sz="11500" dirty="0">
                <a:ln w="0"/>
                <a:solidFill>
                  <a:schemeClr val="accent1"/>
                </a:solidFill>
                <a:effectLst>
                  <a:outerShdw blurRad="38100" dist="25400" dir="5400000" algn="ctr" rotWithShape="0">
                    <a:srgbClr val="6E747A">
                      <a:alpha val="43000"/>
                    </a:srgbClr>
                  </a:outerShdw>
                </a:effectLst>
              </a:rPr>
              <a:t>YOU!</a:t>
            </a:r>
            <a:endParaRPr lang="en-IN" sz="11500" dirty="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2749"/>
            <a:ext cx="7097435" cy="708779"/>
          </a:xfrm>
          <a:prstGeom prst="rect">
            <a:avLst/>
          </a:prstGeom>
          <a:noFill/>
          <a:ln/>
        </p:spPr>
        <p:txBody>
          <a:bodyPr wrap="none" lIns="0" tIns="0" rIns="0" bIns="0" rtlCol="0" anchor="t"/>
          <a:lstStyle/>
          <a:p>
            <a:pPr marL="0" indent="0" algn="l">
              <a:lnSpc>
                <a:spcPts val="5550"/>
              </a:lnSpc>
              <a:buNone/>
            </a:pPr>
            <a:r>
              <a:rPr lang="en-US" sz="4450" u="sng" dirty="0">
                <a:solidFill>
                  <a:schemeClr val="accent1"/>
                </a:solidFill>
                <a:ea typeface="Raleway" pitchFamily="34" charset="-122"/>
                <a:cs typeface="Raleway" pitchFamily="34" charset="-120"/>
              </a:rPr>
              <a:t>The Communication Divide</a:t>
            </a:r>
            <a:endParaRPr lang="en-US" sz="4450" u="sng" dirty="0">
              <a:solidFill>
                <a:schemeClr val="accent1"/>
              </a:solidFill>
            </a:endParaRPr>
          </a:p>
        </p:txBody>
      </p:sp>
      <p:sp>
        <p:nvSpPr>
          <p:cNvPr id="3" name="Text 1"/>
          <p:cNvSpPr/>
          <p:nvPr/>
        </p:nvSpPr>
        <p:spPr>
          <a:xfrm>
            <a:off x="793790" y="315515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ea typeface="Roboto" pitchFamily="34" charset="-122"/>
                <a:cs typeface="Roboto" pitchFamily="34" charset="-120"/>
              </a:rPr>
              <a:t>Over 70 million deaf individuals globally rely on sign language. Significant communication barriers exist with hearing individuals. Current solutions are often expensive, slow, or limited in vocabulary. This impacts education, healthcare, and daily social interactions</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4" name="Text 2"/>
          <p:cNvSpPr/>
          <p:nvPr/>
        </p:nvSpPr>
        <p:spPr>
          <a:xfrm>
            <a:off x="793790" y="472582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B1B27"/>
                </a:solidFill>
                <a:ea typeface="Raleway" pitchFamily="34" charset="-122"/>
                <a:cs typeface="Raleway" pitchFamily="34" charset="-120"/>
              </a:rPr>
              <a:t>Global Impact</a:t>
            </a:r>
            <a:endParaRPr lang="en-US" sz="2200" b="1" dirty="0"/>
          </a:p>
        </p:txBody>
      </p:sp>
      <p:sp>
        <p:nvSpPr>
          <p:cNvPr id="5" name="Text 3"/>
          <p:cNvSpPr/>
          <p:nvPr/>
        </p:nvSpPr>
        <p:spPr>
          <a:xfrm>
            <a:off x="793790" y="5306973"/>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ea typeface="Roboto" pitchFamily="34" charset="-122"/>
                <a:cs typeface="Roboto" pitchFamily="34" charset="-120"/>
              </a:rPr>
              <a:t>70+ million deaf individuals use sign language, facing daily barriers</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6" name="Text 4"/>
          <p:cNvSpPr/>
          <p:nvPr/>
        </p:nvSpPr>
        <p:spPr>
          <a:xfrm>
            <a:off x="5332928" y="472582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B1B27"/>
                </a:solidFill>
                <a:ea typeface="Raleway" pitchFamily="34" charset="-122"/>
                <a:cs typeface="Raleway" pitchFamily="34" charset="-120"/>
              </a:rPr>
              <a:t>Current Gaps</a:t>
            </a:r>
            <a:endParaRPr lang="en-US" sz="2200" b="1" dirty="0"/>
          </a:p>
        </p:txBody>
      </p:sp>
      <p:sp>
        <p:nvSpPr>
          <p:cNvPr id="7" name="Text 5"/>
          <p:cNvSpPr/>
          <p:nvPr/>
        </p:nvSpPr>
        <p:spPr>
          <a:xfrm>
            <a:off x="5332928" y="5306973"/>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ea typeface="Roboto" pitchFamily="34" charset="-122"/>
                <a:cs typeface="Roboto" pitchFamily="34" charset="-120"/>
              </a:rPr>
              <a:t>Existing technologies are costly, slow, and lack comprehensive vocabulary</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8" name="Text 6"/>
          <p:cNvSpPr/>
          <p:nvPr/>
        </p:nvSpPr>
        <p:spPr>
          <a:xfrm>
            <a:off x="9872067" y="472582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B1B27"/>
                </a:solidFill>
                <a:ea typeface="Raleway" pitchFamily="34" charset="-122"/>
                <a:cs typeface="Raleway" pitchFamily="34" charset="-120"/>
              </a:rPr>
              <a:t>Social Barriers</a:t>
            </a:r>
            <a:endParaRPr lang="en-US" sz="2200" b="1" dirty="0"/>
          </a:p>
        </p:txBody>
      </p:sp>
      <p:sp>
        <p:nvSpPr>
          <p:cNvPr id="9" name="Text 7"/>
          <p:cNvSpPr/>
          <p:nvPr/>
        </p:nvSpPr>
        <p:spPr>
          <a:xfrm>
            <a:off x="9872067" y="5306973"/>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ea typeface="Roboto" pitchFamily="34" charset="-122"/>
                <a:cs typeface="Roboto" pitchFamily="34" charset="-120"/>
              </a:rPr>
              <a:t>Challenges in education, healthcare, and everyday interactions persist</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10" name="Rectangle 9">
            <a:extLst>
              <a:ext uri="{FF2B5EF4-FFF2-40B4-BE49-F238E27FC236}">
                <a16:creationId xmlns:a16="http://schemas.microsoft.com/office/drawing/2014/main" id="{062C2F6A-95C2-2C8A-0F13-3DA42B4C9E34}"/>
              </a:ext>
            </a:extLst>
          </p:cNvPr>
          <p:cNvSpPr/>
          <p:nvPr/>
        </p:nvSpPr>
        <p:spPr>
          <a:xfrm>
            <a:off x="12707302" y="7381875"/>
            <a:ext cx="1827848" cy="725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32B3344A-639E-856C-52DD-CE412F6F5C38}"/>
              </a:ext>
            </a:extLst>
          </p:cNvPr>
          <p:cNvPicPr>
            <a:picLocks noChangeAspect="1"/>
          </p:cNvPicPr>
          <p:nvPr/>
        </p:nvPicPr>
        <p:blipFill>
          <a:blip r:embed="rId3"/>
          <a:stretch>
            <a:fillRect/>
          </a:stretch>
        </p:blipFill>
        <p:spPr>
          <a:xfrm>
            <a:off x="0" y="0"/>
            <a:ext cx="1152525" cy="1040414"/>
          </a:xfrm>
          <a:prstGeom prst="rect">
            <a:avLst/>
          </a:prstGeom>
        </p:spPr>
      </p:pic>
      <p:cxnSp>
        <p:nvCxnSpPr>
          <p:cNvPr id="13" name="Straight Connector 12">
            <a:extLst>
              <a:ext uri="{FF2B5EF4-FFF2-40B4-BE49-F238E27FC236}">
                <a16:creationId xmlns:a16="http://schemas.microsoft.com/office/drawing/2014/main" id="{2E3D3C1D-265A-ACEF-2C3F-13499ADDA121}"/>
              </a:ext>
            </a:extLst>
          </p:cNvPr>
          <p:cNvCxnSpPr/>
          <p:nvPr/>
        </p:nvCxnSpPr>
        <p:spPr>
          <a:xfrm>
            <a:off x="4771906" y="4574858"/>
            <a:ext cx="0" cy="1732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3C69A3-5BB7-71A6-4A25-3CFD749BB6B5}"/>
              </a:ext>
            </a:extLst>
          </p:cNvPr>
          <p:cNvCxnSpPr/>
          <p:nvPr/>
        </p:nvCxnSpPr>
        <p:spPr>
          <a:xfrm>
            <a:off x="9420106" y="4574858"/>
            <a:ext cx="0" cy="173212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3493413"/>
            <a:ext cx="9209961" cy="708779"/>
          </a:xfrm>
          <a:prstGeom prst="rect">
            <a:avLst/>
          </a:prstGeom>
          <a:noFill/>
          <a:ln/>
        </p:spPr>
        <p:txBody>
          <a:bodyPr wrap="none" lIns="0" tIns="0" rIns="0" bIns="0" rtlCol="0" anchor="t"/>
          <a:lstStyle/>
          <a:p>
            <a:pPr marL="0" indent="0" algn="l">
              <a:lnSpc>
                <a:spcPts val="5550"/>
              </a:lnSpc>
              <a:buNone/>
            </a:pPr>
            <a:r>
              <a:rPr lang="en-US" sz="4450" dirty="0">
                <a:solidFill>
                  <a:schemeClr val="accent1"/>
                </a:solidFill>
                <a:ea typeface="Raleway" pitchFamily="34" charset="-122"/>
                <a:cs typeface="Raleway" pitchFamily="34" charset="-120"/>
              </a:rPr>
              <a:t>Our Solution: </a:t>
            </a:r>
            <a:r>
              <a:rPr lang="en-US" sz="4450" u="sng" dirty="0">
                <a:solidFill>
                  <a:schemeClr val="accent1"/>
                </a:solidFill>
                <a:ea typeface="Raleway" pitchFamily="34" charset="-122"/>
                <a:cs typeface="Raleway" pitchFamily="34" charset="-120"/>
              </a:rPr>
              <a:t>The Gesture Vocalizer</a:t>
            </a:r>
            <a:endParaRPr lang="en-US" sz="4450" u="sng" dirty="0">
              <a:solidFill>
                <a:schemeClr val="accent1"/>
              </a:solidFill>
            </a:endParaRPr>
          </a:p>
        </p:txBody>
      </p:sp>
      <p:sp>
        <p:nvSpPr>
          <p:cNvPr id="4" name="Text 1"/>
          <p:cNvSpPr/>
          <p:nvPr/>
        </p:nvSpPr>
        <p:spPr>
          <a:xfrm>
            <a:off x="793790" y="454235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ea typeface="Roboto" pitchFamily="34" charset="-122"/>
                <a:cs typeface="Roboto" pitchFamily="34" charset="-120"/>
              </a:rPr>
              <a:t>Our innovative device converts sign language gestures into spoken words. It is portable, user-friendly, and cost-effective. The Gesture Vocalizer fosters seamless, instantaneous communication. It empowers deaf individuals in diverse environments, promoting inclusion</a:t>
            </a:r>
            <a:r>
              <a:rPr lang="en-US" sz="1750" dirty="0">
                <a:solidFill>
                  <a:srgbClr val="3C3939"/>
                </a:solidFill>
                <a:latin typeface="Roboto" pitchFamily="34" charset="0"/>
                <a:ea typeface="Roboto" pitchFamily="34" charset="-122"/>
                <a:cs typeface="Roboto" pitchFamily="34" charset="-120"/>
              </a:rPr>
              <a:t>.</a:t>
            </a:r>
            <a:endParaRPr lang="en-US" sz="1750" dirty="0"/>
          </a:p>
        </p:txBody>
      </p:sp>
      <p:sp>
        <p:nvSpPr>
          <p:cNvPr id="5" name="Shape 2"/>
          <p:cNvSpPr/>
          <p:nvPr/>
        </p:nvSpPr>
        <p:spPr>
          <a:xfrm>
            <a:off x="793790" y="5886212"/>
            <a:ext cx="4196358" cy="1685092"/>
          </a:xfrm>
          <a:prstGeom prst="roundRect">
            <a:avLst>
              <a:gd name="adj" fmla="val 5654"/>
            </a:avLst>
          </a:prstGeom>
          <a:solidFill>
            <a:srgbClr val="E1E1EA"/>
          </a:solidFill>
          <a:ln w="7620">
            <a:solidFill>
              <a:srgbClr val="C7C7D0"/>
            </a:solidFill>
            <a:prstDash val="solid"/>
          </a:ln>
        </p:spPr>
      </p:sp>
      <p:sp>
        <p:nvSpPr>
          <p:cNvPr id="6" name="Text 3"/>
          <p:cNvSpPr/>
          <p:nvPr/>
        </p:nvSpPr>
        <p:spPr>
          <a:xfrm>
            <a:off x="1028224" y="61206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Innovative</a:t>
            </a:r>
            <a:endParaRPr lang="en-US" sz="2200" dirty="0"/>
          </a:p>
        </p:txBody>
      </p:sp>
      <p:sp>
        <p:nvSpPr>
          <p:cNvPr id="7" name="Text 4"/>
          <p:cNvSpPr/>
          <p:nvPr/>
        </p:nvSpPr>
        <p:spPr>
          <a:xfrm>
            <a:off x="1028224" y="6611064"/>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Converts gestures to voice instantly.</a:t>
            </a:r>
            <a:endParaRPr lang="en-US" sz="1750" dirty="0"/>
          </a:p>
        </p:txBody>
      </p:sp>
      <p:sp>
        <p:nvSpPr>
          <p:cNvPr id="8" name="Shape 5"/>
          <p:cNvSpPr/>
          <p:nvPr/>
        </p:nvSpPr>
        <p:spPr>
          <a:xfrm>
            <a:off x="5216962" y="5886212"/>
            <a:ext cx="4196358" cy="1685092"/>
          </a:xfrm>
          <a:prstGeom prst="roundRect">
            <a:avLst>
              <a:gd name="adj" fmla="val 5654"/>
            </a:avLst>
          </a:prstGeom>
          <a:solidFill>
            <a:srgbClr val="E1E1EA"/>
          </a:solidFill>
          <a:ln w="7620">
            <a:solidFill>
              <a:srgbClr val="C7C7D0"/>
            </a:solidFill>
            <a:prstDash val="solid"/>
          </a:ln>
        </p:spPr>
      </p:sp>
      <p:sp>
        <p:nvSpPr>
          <p:cNvPr id="9" name="Text 6"/>
          <p:cNvSpPr/>
          <p:nvPr/>
        </p:nvSpPr>
        <p:spPr>
          <a:xfrm>
            <a:off x="5451396" y="61206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Accessible</a:t>
            </a:r>
            <a:endParaRPr lang="en-US" sz="2200" dirty="0"/>
          </a:p>
        </p:txBody>
      </p:sp>
      <p:sp>
        <p:nvSpPr>
          <p:cNvPr id="10" name="Text 7"/>
          <p:cNvSpPr/>
          <p:nvPr/>
        </p:nvSpPr>
        <p:spPr>
          <a:xfrm>
            <a:off x="5451396" y="6611064"/>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Portable, user-friendly, and affordable.</a:t>
            </a:r>
            <a:endParaRPr lang="en-US" sz="1750" dirty="0"/>
          </a:p>
        </p:txBody>
      </p:sp>
      <p:sp>
        <p:nvSpPr>
          <p:cNvPr id="11" name="Shape 8"/>
          <p:cNvSpPr/>
          <p:nvPr/>
        </p:nvSpPr>
        <p:spPr>
          <a:xfrm>
            <a:off x="9640133" y="5886212"/>
            <a:ext cx="4196358" cy="1685092"/>
          </a:xfrm>
          <a:prstGeom prst="roundRect">
            <a:avLst>
              <a:gd name="adj" fmla="val 5654"/>
            </a:avLst>
          </a:prstGeom>
          <a:solidFill>
            <a:srgbClr val="E1E1EA"/>
          </a:solidFill>
          <a:ln w="7620">
            <a:solidFill>
              <a:srgbClr val="C7C7D0"/>
            </a:solidFill>
            <a:prstDash val="solid"/>
          </a:ln>
        </p:spPr>
      </p:sp>
      <p:sp>
        <p:nvSpPr>
          <p:cNvPr id="12" name="Text 9"/>
          <p:cNvSpPr/>
          <p:nvPr/>
        </p:nvSpPr>
        <p:spPr>
          <a:xfrm>
            <a:off x="9874568" y="61206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Empowering</a:t>
            </a:r>
            <a:endParaRPr lang="en-US" sz="2200" dirty="0"/>
          </a:p>
        </p:txBody>
      </p:sp>
      <p:sp>
        <p:nvSpPr>
          <p:cNvPr id="13" name="Text 10"/>
          <p:cNvSpPr/>
          <p:nvPr/>
        </p:nvSpPr>
        <p:spPr>
          <a:xfrm>
            <a:off x="9874568" y="6611064"/>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Fosters seamless communication.</a:t>
            </a:r>
            <a:endParaRPr lang="en-US" sz="1750" dirty="0"/>
          </a:p>
        </p:txBody>
      </p:sp>
      <p:pic>
        <p:nvPicPr>
          <p:cNvPr id="14" name="Picture 13">
            <a:extLst>
              <a:ext uri="{FF2B5EF4-FFF2-40B4-BE49-F238E27FC236}">
                <a16:creationId xmlns:a16="http://schemas.microsoft.com/office/drawing/2014/main" id="{D9C7DD19-4CFC-980F-67C1-A48E5A25E244}"/>
              </a:ext>
            </a:extLst>
          </p:cNvPr>
          <p:cNvPicPr>
            <a:picLocks noChangeAspect="1"/>
          </p:cNvPicPr>
          <p:nvPr/>
        </p:nvPicPr>
        <p:blipFill>
          <a:blip r:embed="rId3"/>
          <a:stretch>
            <a:fillRect/>
          </a:stretch>
        </p:blipFill>
        <p:spPr>
          <a:xfrm>
            <a:off x="0" y="0"/>
            <a:ext cx="1152525" cy="1040414"/>
          </a:xfrm>
          <a:prstGeom prst="rect">
            <a:avLst/>
          </a:prstGeom>
        </p:spPr>
      </p:pic>
      <p:sp>
        <p:nvSpPr>
          <p:cNvPr id="15" name="Rectangle 14">
            <a:extLst>
              <a:ext uri="{FF2B5EF4-FFF2-40B4-BE49-F238E27FC236}">
                <a16:creationId xmlns:a16="http://schemas.microsoft.com/office/drawing/2014/main" id="{C30EFA44-58FE-E581-755F-6F1EEFCDCF0A}"/>
              </a:ext>
            </a:extLst>
          </p:cNvPr>
          <p:cNvSpPr/>
          <p:nvPr/>
        </p:nvSpPr>
        <p:spPr>
          <a:xfrm>
            <a:off x="12820650" y="7753350"/>
            <a:ext cx="1733550" cy="4000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8A5C3036-8B66-FD49-4855-10ADB6765001}"/>
              </a:ext>
            </a:extLst>
          </p:cNvPr>
          <p:cNvPicPr>
            <a:picLocks noChangeAspect="1"/>
          </p:cNvPicPr>
          <p:nvPr/>
        </p:nvPicPr>
        <p:blipFill>
          <a:blip r:embed="rId4"/>
          <a:stretch>
            <a:fillRect/>
          </a:stretch>
        </p:blipFill>
        <p:spPr>
          <a:xfrm>
            <a:off x="5872503" y="158889"/>
            <a:ext cx="3306383" cy="3022462"/>
          </a:xfrm>
          <a:prstGeom prst="rect">
            <a:avLst/>
          </a:prstGeom>
        </p:spPr>
      </p:pic>
      <p:pic>
        <p:nvPicPr>
          <p:cNvPr id="19" name="Picture 18">
            <a:extLst>
              <a:ext uri="{FF2B5EF4-FFF2-40B4-BE49-F238E27FC236}">
                <a16:creationId xmlns:a16="http://schemas.microsoft.com/office/drawing/2014/main" id="{EF168A31-20B1-94FC-7D2B-BBBFB5D11704}"/>
              </a:ext>
            </a:extLst>
          </p:cNvPr>
          <p:cNvPicPr>
            <a:picLocks noChangeAspect="1"/>
          </p:cNvPicPr>
          <p:nvPr/>
        </p:nvPicPr>
        <p:blipFill>
          <a:blip r:embed="rId5"/>
          <a:stretch>
            <a:fillRect/>
          </a:stretch>
        </p:blipFill>
        <p:spPr>
          <a:xfrm>
            <a:off x="10471682" y="158889"/>
            <a:ext cx="2905126" cy="3022462"/>
          </a:xfrm>
          <a:prstGeom prst="rect">
            <a:avLst/>
          </a:prstGeom>
        </p:spPr>
      </p:pic>
      <p:pic>
        <p:nvPicPr>
          <p:cNvPr id="21" name="Picture 20">
            <a:extLst>
              <a:ext uri="{FF2B5EF4-FFF2-40B4-BE49-F238E27FC236}">
                <a16:creationId xmlns:a16="http://schemas.microsoft.com/office/drawing/2014/main" id="{18ED7ECD-A911-E56E-7AE4-C65F02374690}"/>
              </a:ext>
            </a:extLst>
          </p:cNvPr>
          <p:cNvPicPr>
            <a:picLocks noChangeAspect="1"/>
          </p:cNvPicPr>
          <p:nvPr/>
        </p:nvPicPr>
        <p:blipFill>
          <a:blip r:embed="rId6"/>
          <a:stretch>
            <a:fillRect/>
          </a:stretch>
        </p:blipFill>
        <p:spPr>
          <a:xfrm>
            <a:off x="1676400" y="158889"/>
            <a:ext cx="2905126" cy="30224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1518"/>
            <a:ext cx="7413784" cy="708779"/>
          </a:xfrm>
          <a:prstGeom prst="rect">
            <a:avLst/>
          </a:prstGeom>
          <a:noFill/>
          <a:ln/>
        </p:spPr>
        <p:txBody>
          <a:bodyPr wrap="none" lIns="0" tIns="0" rIns="0" bIns="0" rtlCol="0" anchor="t"/>
          <a:lstStyle/>
          <a:p>
            <a:pPr marL="0" indent="0" algn="l">
              <a:lnSpc>
                <a:spcPts val="5550"/>
              </a:lnSpc>
              <a:buNone/>
            </a:pPr>
            <a:r>
              <a:rPr lang="en-US" sz="4450" u="sng" dirty="0">
                <a:solidFill>
                  <a:schemeClr val="accent1"/>
                </a:solidFill>
                <a:ea typeface="Raleway" pitchFamily="34" charset="-122"/>
                <a:cs typeface="Raleway" pitchFamily="34" charset="-120"/>
              </a:rPr>
              <a:t>Technology Under the Hood</a:t>
            </a:r>
            <a:endParaRPr lang="en-US" sz="4450" u="sng" dirty="0">
              <a:solidFill>
                <a:schemeClr val="accent1"/>
              </a:solidFill>
            </a:endParaRPr>
          </a:p>
        </p:txBody>
      </p:sp>
      <p:sp>
        <p:nvSpPr>
          <p:cNvPr id="4" name="Text 1"/>
          <p:cNvSpPr/>
          <p:nvPr/>
        </p:nvSpPr>
        <p:spPr>
          <a:xfrm>
            <a:off x="6280190" y="176045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ea typeface="Roboto" pitchFamily="34" charset="-122"/>
                <a:cs typeface="Roboto" pitchFamily="34" charset="-120"/>
              </a:rPr>
              <a:t>The Gesture Vocalizer combines specialized hardware and intelligent software. This synergy enables precise gesture capture and rapid voice output. Our design prioritizes both performance and portability.</a:t>
            </a:r>
            <a:endParaRPr lang="en-US" sz="1750" dirty="0"/>
          </a:p>
        </p:txBody>
      </p:sp>
      <p:pic>
        <p:nvPicPr>
          <p:cNvPr id="5" name="Image 1" descr="preencoded.png"/>
          <p:cNvPicPr>
            <a:picLocks noChangeAspect="1"/>
          </p:cNvPicPr>
          <p:nvPr/>
        </p:nvPicPr>
        <p:blipFill>
          <a:blip r:embed="rId4">
            <a:duotone>
              <a:schemeClr val="accent1">
                <a:shade val="45000"/>
                <a:satMod val="135000"/>
              </a:schemeClr>
              <a:prstClr val="white"/>
            </a:duotone>
          </a:blip>
          <a:stretch>
            <a:fillRect/>
          </a:stretch>
        </p:blipFill>
        <p:spPr>
          <a:xfrm>
            <a:off x="6280190" y="3104317"/>
            <a:ext cx="566976" cy="566976"/>
          </a:xfrm>
          <a:prstGeom prst="rect">
            <a:avLst/>
          </a:prstGeom>
        </p:spPr>
      </p:pic>
      <p:sp>
        <p:nvSpPr>
          <p:cNvPr id="6" name="Text 2"/>
          <p:cNvSpPr/>
          <p:nvPr/>
        </p:nvSpPr>
        <p:spPr>
          <a:xfrm>
            <a:off x="6280190" y="3954780"/>
            <a:ext cx="3042642" cy="354330"/>
          </a:xfrm>
          <a:prstGeom prst="rect">
            <a:avLst/>
          </a:prstGeom>
          <a:noFill/>
          <a:ln/>
        </p:spPr>
        <p:txBody>
          <a:bodyPr wrap="none" lIns="0" tIns="0" rIns="0" bIns="0" rtlCol="0" anchor="t"/>
          <a:lstStyle/>
          <a:p>
            <a:pPr marL="0" indent="0" algn="l">
              <a:lnSpc>
                <a:spcPts val="2750"/>
              </a:lnSpc>
              <a:buNone/>
            </a:pPr>
            <a:r>
              <a:rPr lang="en-US" sz="2200" u="sng" dirty="0">
                <a:solidFill>
                  <a:srgbClr val="3C3939"/>
                </a:solidFill>
                <a:ea typeface="Raleway" pitchFamily="34" charset="-122"/>
                <a:cs typeface="Raleway" pitchFamily="34" charset="-120"/>
              </a:rPr>
              <a:t>Hardware Components</a:t>
            </a:r>
            <a:endParaRPr lang="en-US" sz="2200" u="sng" dirty="0"/>
          </a:p>
        </p:txBody>
      </p:sp>
      <p:sp>
        <p:nvSpPr>
          <p:cNvPr id="7" name="Text 3"/>
          <p:cNvSpPr/>
          <p:nvPr/>
        </p:nvSpPr>
        <p:spPr>
          <a:xfrm>
            <a:off x="6280190" y="4445198"/>
            <a:ext cx="3636407"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3C3939"/>
                </a:solidFill>
                <a:ea typeface="Roboto" pitchFamily="34" charset="-122"/>
                <a:cs typeface="Roboto" pitchFamily="34" charset="-120"/>
              </a:rPr>
              <a:t>Flex Sensors</a:t>
            </a:r>
            <a:r>
              <a:rPr lang="en-US" sz="1750" dirty="0">
                <a:solidFill>
                  <a:srgbClr val="3C3939"/>
                </a:solidFill>
                <a:ea typeface="Roboto" pitchFamily="34" charset="-122"/>
                <a:cs typeface="Roboto" pitchFamily="34" charset="-120"/>
              </a:rPr>
              <a:t> (4)</a:t>
            </a:r>
            <a:endParaRPr lang="en-US" sz="1750" dirty="0"/>
          </a:p>
        </p:txBody>
      </p:sp>
      <p:sp>
        <p:nvSpPr>
          <p:cNvPr id="8" name="Text 4"/>
          <p:cNvSpPr/>
          <p:nvPr/>
        </p:nvSpPr>
        <p:spPr>
          <a:xfrm>
            <a:off x="6280190" y="4887397"/>
            <a:ext cx="3636407"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3C3939"/>
                </a:solidFill>
                <a:ea typeface="Roboto" pitchFamily="34" charset="-122"/>
                <a:cs typeface="Roboto" pitchFamily="34" charset="-120"/>
              </a:rPr>
              <a:t>MPU6050 </a:t>
            </a:r>
            <a:endParaRPr lang="en-US" sz="1750" dirty="0"/>
          </a:p>
        </p:txBody>
      </p:sp>
      <p:sp>
        <p:nvSpPr>
          <p:cNvPr id="9" name="Text 5"/>
          <p:cNvSpPr/>
          <p:nvPr/>
        </p:nvSpPr>
        <p:spPr>
          <a:xfrm>
            <a:off x="6280190" y="5329595"/>
            <a:ext cx="3636407"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3C3939"/>
                </a:solidFill>
                <a:ea typeface="Roboto" pitchFamily="34" charset="-122"/>
                <a:cs typeface="Roboto" pitchFamily="34" charset="-120"/>
              </a:rPr>
              <a:t>Arduino UNO</a:t>
            </a:r>
            <a:endParaRPr lang="en-US" sz="1750" dirty="0"/>
          </a:p>
        </p:txBody>
      </p:sp>
      <p:sp>
        <p:nvSpPr>
          <p:cNvPr id="10" name="Text 6"/>
          <p:cNvSpPr/>
          <p:nvPr/>
        </p:nvSpPr>
        <p:spPr>
          <a:xfrm>
            <a:off x="6280190" y="5771793"/>
            <a:ext cx="3636407"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b="1" dirty="0">
                <a:solidFill>
                  <a:srgbClr val="3C3939"/>
                </a:solidFill>
                <a:ea typeface="Roboto" pitchFamily="34" charset="-122"/>
                <a:cs typeface="Roboto" pitchFamily="34" charset="-120"/>
              </a:rPr>
              <a:t>Display</a:t>
            </a:r>
            <a:endParaRPr lang="en-US" sz="1750" dirty="0"/>
          </a:p>
        </p:txBody>
      </p:sp>
      <p:sp>
        <p:nvSpPr>
          <p:cNvPr id="11" name="Text 7"/>
          <p:cNvSpPr/>
          <p:nvPr/>
        </p:nvSpPr>
        <p:spPr>
          <a:xfrm>
            <a:off x="6280190" y="6213991"/>
            <a:ext cx="3636407"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b="1" dirty="0">
                <a:solidFill>
                  <a:srgbClr val="3C3939"/>
                </a:solidFill>
                <a:ea typeface="Roboto" pitchFamily="34" charset="-122"/>
                <a:cs typeface="Roboto" pitchFamily="34" charset="-120"/>
              </a:rPr>
              <a:t>10kOhm</a:t>
            </a:r>
            <a:r>
              <a:rPr lang="en-US" sz="1750" dirty="0">
                <a:solidFill>
                  <a:srgbClr val="3C3939"/>
                </a:solidFill>
                <a:ea typeface="Roboto" pitchFamily="34" charset="-122"/>
                <a:cs typeface="Roboto" pitchFamily="34" charset="-120"/>
              </a:rPr>
              <a:t> Resistors</a:t>
            </a:r>
            <a:endParaRPr lang="en-US" sz="1750" dirty="0"/>
          </a:p>
        </p:txBody>
      </p:sp>
      <p:sp>
        <p:nvSpPr>
          <p:cNvPr id="12" name="Text 8"/>
          <p:cNvSpPr/>
          <p:nvPr/>
        </p:nvSpPr>
        <p:spPr>
          <a:xfrm>
            <a:off x="6280189" y="6641783"/>
            <a:ext cx="3636407"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b="1" dirty="0">
                <a:solidFill>
                  <a:srgbClr val="3C3939"/>
                </a:solidFill>
                <a:ea typeface="Roboto" pitchFamily="34" charset="-122"/>
                <a:cs typeface="Roboto" pitchFamily="34" charset="-120"/>
              </a:rPr>
              <a:t>Hand Glove &amp; Jumping Wires</a:t>
            </a:r>
            <a:endParaRPr lang="en-US" sz="1750" dirty="0"/>
          </a:p>
        </p:txBody>
      </p:sp>
      <p:sp>
        <p:nvSpPr>
          <p:cNvPr id="13" name="Text 9"/>
          <p:cNvSpPr/>
          <p:nvPr/>
        </p:nvSpPr>
        <p:spPr>
          <a:xfrm>
            <a:off x="6280190" y="7155180"/>
            <a:ext cx="3636407"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4" name="Image 2" descr="preencoded.png"/>
          <p:cNvPicPr>
            <a:picLocks noChangeAspect="1"/>
          </p:cNvPicPr>
          <p:nvPr/>
        </p:nvPicPr>
        <p:blipFill>
          <a:blip r:embed="rId5">
            <a:duotone>
              <a:schemeClr val="accent1">
                <a:shade val="45000"/>
                <a:satMod val="135000"/>
              </a:schemeClr>
              <a:prstClr val="white"/>
            </a:duotone>
          </a:blip>
          <a:stretch>
            <a:fillRect/>
          </a:stretch>
        </p:blipFill>
        <p:spPr>
          <a:xfrm>
            <a:off x="10200084" y="3104317"/>
            <a:ext cx="566976" cy="566976"/>
          </a:xfrm>
          <a:prstGeom prst="rect">
            <a:avLst/>
          </a:prstGeom>
        </p:spPr>
      </p:pic>
      <p:sp>
        <p:nvSpPr>
          <p:cNvPr id="15" name="Text 10"/>
          <p:cNvSpPr/>
          <p:nvPr/>
        </p:nvSpPr>
        <p:spPr>
          <a:xfrm>
            <a:off x="10200084" y="3934467"/>
            <a:ext cx="3076575" cy="354330"/>
          </a:xfrm>
          <a:prstGeom prst="rect">
            <a:avLst/>
          </a:prstGeom>
          <a:noFill/>
          <a:ln/>
        </p:spPr>
        <p:txBody>
          <a:bodyPr wrap="none" lIns="0" tIns="0" rIns="0" bIns="0" rtlCol="0" anchor="t"/>
          <a:lstStyle/>
          <a:p>
            <a:pPr marL="0" indent="0" algn="l">
              <a:lnSpc>
                <a:spcPts val="2750"/>
              </a:lnSpc>
              <a:buNone/>
            </a:pPr>
            <a:r>
              <a:rPr lang="en-US" sz="2200" u="sng" dirty="0">
                <a:solidFill>
                  <a:srgbClr val="3C3939"/>
                </a:solidFill>
                <a:ea typeface="Raleway" pitchFamily="34" charset="-122"/>
                <a:cs typeface="Raleway" pitchFamily="34" charset="-120"/>
              </a:rPr>
              <a:t>Software Requirements</a:t>
            </a:r>
            <a:endParaRPr lang="en-US" sz="2200" u="sng" dirty="0"/>
          </a:p>
        </p:txBody>
      </p:sp>
      <p:sp>
        <p:nvSpPr>
          <p:cNvPr id="16" name="Text 11"/>
          <p:cNvSpPr/>
          <p:nvPr/>
        </p:nvSpPr>
        <p:spPr>
          <a:xfrm>
            <a:off x="10200084" y="4445198"/>
            <a:ext cx="3636526"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3C3939"/>
                </a:solidFill>
                <a:ea typeface="Roboto" pitchFamily="34" charset="-122"/>
                <a:cs typeface="Roboto" pitchFamily="34" charset="-120"/>
              </a:rPr>
              <a:t>Used </a:t>
            </a:r>
            <a:r>
              <a:rPr lang="en-US" sz="1750" b="1" dirty="0">
                <a:solidFill>
                  <a:srgbClr val="3C3939"/>
                </a:solidFill>
                <a:ea typeface="Roboto" pitchFamily="34" charset="-122"/>
                <a:cs typeface="Roboto" pitchFamily="34" charset="-120"/>
              </a:rPr>
              <a:t>TINKERCAD</a:t>
            </a:r>
            <a:r>
              <a:rPr lang="en-US" sz="1750" dirty="0">
                <a:solidFill>
                  <a:srgbClr val="3C3939"/>
                </a:solidFill>
                <a:ea typeface="Roboto" pitchFamily="34" charset="-122"/>
                <a:cs typeface="Roboto" pitchFamily="34" charset="-120"/>
              </a:rPr>
              <a:t> for circuit creation and run</a:t>
            </a:r>
            <a:endParaRPr lang="en-US" sz="1750" dirty="0"/>
          </a:p>
        </p:txBody>
      </p:sp>
      <p:sp>
        <p:nvSpPr>
          <p:cNvPr id="17" name="Text 12"/>
          <p:cNvSpPr/>
          <p:nvPr/>
        </p:nvSpPr>
        <p:spPr>
          <a:xfrm>
            <a:off x="10200084" y="5250299"/>
            <a:ext cx="3636526"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3C3939"/>
                </a:solidFill>
                <a:ea typeface="Roboto" pitchFamily="34" charset="-122"/>
                <a:cs typeface="Roboto" pitchFamily="34" charset="-120"/>
              </a:rPr>
              <a:t>Arduino IDE to write C++ program and upload it into Arduino UNO Board</a:t>
            </a:r>
            <a:endParaRPr lang="en-US" sz="1750" dirty="0"/>
          </a:p>
        </p:txBody>
      </p:sp>
      <p:sp>
        <p:nvSpPr>
          <p:cNvPr id="19" name="Rectangle 18">
            <a:extLst>
              <a:ext uri="{FF2B5EF4-FFF2-40B4-BE49-F238E27FC236}">
                <a16:creationId xmlns:a16="http://schemas.microsoft.com/office/drawing/2014/main" id="{4DE1B0EB-D24C-B3DA-02A2-E574DE2F35FC}"/>
              </a:ext>
            </a:extLst>
          </p:cNvPr>
          <p:cNvSpPr/>
          <p:nvPr/>
        </p:nvSpPr>
        <p:spPr>
          <a:xfrm>
            <a:off x="12715875" y="7629525"/>
            <a:ext cx="1838325" cy="5143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582A7432-0D8E-17D2-BF4F-10ECBDC4BDC1}"/>
              </a:ext>
            </a:extLst>
          </p:cNvPr>
          <p:cNvPicPr>
            <a:picLocks noChangeAspect="1"/>
          </p:cNvPicPr>
          <p:nvPr/>
        </p:nvPicPr>
        <p:blipFill>
          <a:blip r:embed="rId6"/>
          <a:stretch>
            <a:fillRect/>
          </a:stretch>
        </p:blipFill>
        <p:spPr>
          <a:xfrm>
            <a:off x="13477875" y="7189186"/>
            <a:ext cx="1152525" cy="10404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4613" y="561499"/>
            <a:ext cx="9022199" cy="638175"/>
          </a:xfrm>
          <a:prstGeom prst="rect">
            <a:avLst/>
          </a:prstGeom>
          <a:noFill/>
          <a:ln/>
        </p:spPr>
        <p:txBody>
          <a:bodyPr wrap="none" lIns="0" tIns="0" rIns="0" bIns="0" rtlCol="0" anchor="t"/>
          <a:lstStyle/>
          <a:p>
            <a:pPr marL="0" indent="0" algn="l">
              <a:lnSpc>
                <a:spcPts val="5000"/>
              </a:lnSpc>
              <a:buNone/>
            </a:pPr>
            <a:r>
              <a:rPr lang="en-US" sz="4000" u="sng" dirty="0">
                <a:solidFill>
                  <a:schemeClr val="accent1"/>
                </a:solidFill>
                <a:ea typeface="Raleway" pitchFamily="34" charset="-122"/>
                <a:cs typeface="Raleway" pitchFamily="34" charset="-120"/>
              </a:rPr>
              <a:t>How It Works: The Conversion Pipeline</a:t>
            </a:r>
            <a:endParaRPr lang="en-US" sz="4000" u="sng" dirty="0">
              <a:solidFill>
                <a:schemeClr val="accent1"/>
              </a:solidFill>
            </a:endParaRPr>
          </a:p>
        </p:txBody>
      </p:sp>
      <p:sp>
        <p:nvSpPr>
          <p:cNvPr id="3" name="Text 1"/>
          <p:cNvSpPr/>
          <p:nvPr/>
        </p:nvSpPr>
        <p:spPr>
          <a:xfrm>
            <a:off x="714613" y="1608058"/>
            <a:ext cx="13201174" cy="653415"/>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ea typeface="Roboto" pitchFamily="34" charset="-122"/>
                <a:cs typeface="Roboto" pitchFamily="34" charset="-120"/>
              </a:rPr>
              <a:t>The gesture vocalizer translates hand movements into speech by detecting finger and wrist gestures using flex sensors and MPU6050, processing them through Arduino UNO. The interpreted gestures are then displayed on an LCD.</a:t>
            </a:r>
            <a:endParaRPr lang="en-US" sz="1600" dirty="0"/>
          </a:p>
        </p:txBody>
      </p:sp>
      <p:pic>
        <p:nvPicPr>
          <p:cNvPr id="4" name="Image 0" descr="preencoded.png"/>
          <p:cNvPicPr>
            <a:picLocks noChangeAspect="1"/>
          </p:cNvPicPr>
          <p:nvPr/>
        </p:nvPicPr>
        <p:blipFill>
          <a:blip r:embed="rId3"/>
          <a:stretch>
            <a:fillRect/>
          </a:stretch>
        </p:blipFill>
        <p:spPr>
          <a:xfrm>
            <a:off x="714613" y="2491145"/>
            <a:ext cx="1020961" cy="1503402"/>
          </a:xfrm>
          <a:prstGeom prst="rect">
            <a:avLst/>
          </a:prstGeom>
        </p:spPr>
      </p:pic>
      <p:sp>
        <p:nvSpPr>
          <p:cNvPr id="5" name="Text 2"/>
          <p:cNvSpPr/>
          <p:nvPr/>
        </p:nvSpPr>
        <p:spPr>
          <a:xfrm>
            <a:off x="1939766" y="2695337"/>
            <a:ext cx="2552462" cy="319088"/>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ea typeface="Raleway" pitchFamily="34" charset="-122"/>
                <a:cs typeface="Raleway" pitchFamily="34" charset="-120"/>
              </a:rPr>
              <a:t>1. Gesture Capture</a:t>
            </a:r>
            <a:endParaRPr lang="en-US" sz="2000" dirty="0"/>
          </a:p>
        </p:txBody>
      </p:sp>
      <p:sp>
        <p:nvSpPr>
          <p:cNvPr id="6" name="Text 3"/>
          <p:cNvSpPr/>
          <p:nvPr/>
        </p:nvSpPr>
        <p:spPr>
          <a:xfrm>
            <a:off x="1939766" y="3136940"/>
            <a:ext cx="11976021" cy="653415"/>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ea typeface="Roboto" pitchFamily="34" charset="-122"/>
                <a:cs typeface="Roboto" pitchFamily="34" charset="-120"/>
              </a:rPr>
              <a:t>Hand gestures are captured by flex sensors. As flex sensors are resistive device, hence it produces resistive values (exp. 715 Ohm) which will be pass through jumping wires and connected with the A0, A1, A2 and A3 points of Arduino UNO Board.</a:t>
            </a:r>
            <a:endParaRPr lang="en-US" sz="1600" dirty="0"/>
          </a:p>
        </p:txBody>
      </p:sp>
      <p:pic>
        <p:nvPicPr>
          <p:cNvPr id="7" name="Image 1" descr="preencoded.png"/>
          <p:cNvPicPr>
            <a:picLocks noChangeAspect="1"/>
          </p:cNvPicPr>
          <p:nvPr/>
        </p:nvPicPr>
        <p:blipFill>
          <a:blip r:embed="rId4"/>
          <a:stretch>
            <a:fillRect/>
          </a:stretch>
        </p:blipFill>
        <p:spPr>
          <a:xfrm>
            <a:off x="714613" y="3994547"/>
            <a:ext cx="1020961" cy="1225153"/>
          </a:xfrm>
          <a:prstGeom prst="rect">
            <a:avLst/>
          </a:prstGeom>
        </p:spPr>
      </p:pic>
      <p:sp>
        <p:nvSpPr>
          <p:cNvPr id="8" name="Text 4"/>
          <p:cNvSpPr/>
          <p:nvPr/>
        </p:nvSpPr>
        <p:spPr>
          <a:xfrm>
            <a:off x="1939766" y="4198739"/>
            <a:ext cx="3301008" cy="319088"/>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ea typeface="Raleway" pitchFamily="34" charset="-122"/>
                <a:cs typeface="Raleway" pitchFamily="34" charset="-120"/>
              </a:rPr>
              <a:t>2. MPU6050 Accelerometer </a:t>
            </a:r>
            <a:endParaRPr lang="en-US" sz="2000" dirty="0"/>
          </a:p>
        </p:txBody>
      </p:sp>
      <p:sp>
        <p:nvSpPr>
          <p:cNvPr id="9" name="Text 5"/>
          <p:cNvSpPr/>
          <p:nvPr/>
        </p:nvSpPr>
        <p:spPr>
          <a:xfrm>
            <a:off x="1939766" y="4640342"/>
            <a:ext cx="11976021" cy="326708"/>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ea typeface="Roboto" pitchFamily="34" charset="-122"/>
                <a:cs typeface="Roboto" pitchFamily="34" charset="-120"/>
              </a:rPr>
              <a:t>Accelerometer is used to capture hand motions and varies in all x,y and z direction.</a:t>
            </a:r>
            <a:endParaRPr lang="en-US" sz="1600" dirty="0"/>
          </a:p>
        </p:txBody>
      </p:sp>
      <p:pic>
        <p:nvPicPr>
          <p:cNvPr id="10" name="Image 2" descr="preencoded.png"/>
          <p:cNvPicPr>
            <a:picLocks noChangeAspect="1"/>
          </p:cNvPicPr>
          <p:nvPr/>
        </p:nvPicPr>
        <p:blipFill>
          <a:blip r:embed="rId5"/>
          <a:stretch>
            <a:fillRect/>
          </a:stretch>
        </p:blipFill>
        <p:spPr>
          <a:xfrm>
            <a:off x="714613" y="5219700"/>
            <a:ext cx="1020961" cy="1225153"/>
          </a:xfrm>
          <a:prstGeom prst="rect">
            <a:avLst/>
          </a:prstGeom>
        </p:spPr>
      </p:pic>
      <p:sp>
        <p:nvSpPr>
          <p:cNvPr id="11" name="Text 6"/>
          <p:cNvSpPr/>
          <p:nvPr/>
        </p:nvSpPr>
        <p:spPr>
          <a:xfrm>
            <a:off x="1939766" y="5423892"/>
            <a:ext cx="2552462" cy="319088"/>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ea typeface="Raleway" pitchFamily="34" charset="-122"/>
                <a:cs typeface="Raleway" pitchFamily="34" charset="-120"/>
              </a:rPr>
              <a:t>3. Arduino UNO</a:t>
            </a:r>
            <a:endParaRPr lang="en-US" sz="2000" dirty="0"/>
          </a:p>
        </p:txBody>
      </p:sp>
      <p:sp>
        <p:nvSpPr>
          <p:cNvPr id="12" name="Text 7"/>
          <p:cNvSpPr/>
          <p:nvPr/>
        </p:nvSpPr>
        <p:spPr>
          <a:xfrm>
            <a:off x="1939766" y="5865495"/>
            <a:ext cx="11976021" cy="326708"/>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ea typeface="Roboto" pitchFamily="34" charset="-122"/>
                <a:cs typeface="Roboto" pitchFamily="34" charset="-120"/>
              </a:rPr>
              <a:t>Inputs are provided in Arduino Uno board via flex sensors </a:t>
            </a:r>
            <a:endParaRPr lang="en-US" sz="1600" dirty="0"/>
          </a:p>
        </p:txBody>
      </p:sp>
      <p:pic>
        <p:nvPicPr>
          <p:cNvPr id="13" name="Image 3" descr="preencoded.png"/>
          <p:cNvPicPr>
            <a:picLocks noChangeAspect="1"/>
          </p:cNvPicPr>
          <p:nvPr/>
        </p:nvPicPr>
        <p:blipFill>
          <a:blip r:embed="rId6"/>
          <a:stretch>
            <a:fillRect/>
          </a:stretch>
        </p:blipFill>
        <p:spPr>
          <a:xfrm>
            <a:off x="714613" y="6444853"/>
            <a:ext cx="1020961" cy="1225153"/>
          </a:xfrm>
          <a:prstGeom prst="rect">
            <a:avLst/>
          </a:prstGeom>
        </p:spPr>
      </p:pic>
      <p:sp>
        <p:nvSpPr>
          <p:cNvPr id="14" name="Text 8"/>
          <p:cNvSpPr/>
          <p:nvPr/>
        </p:nvSpPr>
        <p:spPr>
          <a:xfrm>
            <a:off x="1939766" y="6649045"/>
            <a:ext cx="3724275" cy="319088"/>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ea typeface="Raleway" pitchFamily="34" charset="-122"/>
                <a:cs typeface="Raleway" pitchFamily="34" charset="-120"/>
              </a:rPr>
              <a:t>4. Text Generation using Display</a:t>
            </a:r>
            <a:endParaRPr lang="en-US" sz="2000" dirty="0"/>
          </a:p>
        </p:txBody>
      </p:sp>
      <p:sp>
        <p:nvSpPr>
          <p:cNvPr id="15" name="Text 9"/>
          <p:cNvSpPr/>
          <p:nvPr/>
        </p:nvSpPr>
        <p:spPr>
          <a:xfrm>
            <a:off x="1939766" y="7090648"/>
            <a:ext cx="11976021" cy="326708"/>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ea typeface="Roboto" pitchFamily="34" charset="-122"/>
                <a:cs typeface="Roboto" pitchFamily="34" charset="-120"/>
              </a:rPr>
              <a:t>Recognized sign mapped to corresponding English word or phrase.</a:t>
            </a:r>
            <a:endParaRPr lang="en-US" sz="1600" dirty="0"/>
          </a:p>
        </p:txBody>
      </p:sp>
      <p:sp>
        <p:nvSpPr>
          <p:cNvPr id="16" name="Rectangle 15">
            <a:extLst>
              <a:ext uri="{FF2B5EF4-FFF2-40B4-BE49-F238E27FC236}">
                <a16:creationId xmlns:a16="http://schemas.microsoft.com/office/drawing/2014/main" id="{5596A0A1-5CF0-8A28-1353-FA631860656A}"/>
              </a:ext>
            </a:extLst>
          </p:cNvPr>
          <p:cNvSpPr/>
          <p:nvPr/>
        </p:nvSpPr>
        <p:spPr>
          <a:xfrm>
            <a:off x="12734925" y="7670006"/>
            <a:ext cx="1828800" cy="4929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5664FD9D-C8FE-6961-20CE-66846E268517}"/>
              </a:ext>
            </a:extLst>
          </p:cNvPr>
          <p:cNvPicPr>
            <a:picLocks noChangeAspect="1"/>
          </p:cNvPicPr>
          <p:nvPr/>
        </p:nvPicPr>
        <p:blipFill>
          <a:blip r:embed="rId7"/>
          <a:stretch>
            <a:fillRect/>
          </a:stretch>
        </p:blipFill>
        <p:spPr>
          <a:xfrm>
            <a:off x="13477875" y="7189186"/>
            <a:ext cx="1152525" cy="10404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93790" y="1597343"/>
            <a:ext cx="7150775" cy="708779"/>
          </a:xfrm>
          <a:prstGeom prst="rect">
            <a:avLst/>
          </a:prstGeom>
          <a:noFill/>
          <a:ln/>
        </p:spPr>
        <p:txBody>
          <a:bodyPr wrap="none" lIns="0" tIns="0" rIns="0" bIns="0" rtlCol="0" anchor="t"/>
          <a:lstStyle/>
          <a:p>
            <a:pPr marL="0" indent="0" algn="l">
              <a:lnSpc>
                <a:spcPts val="5550"/>
              </a:lnSpc>
              <a:buNone/>
            </a:pPr>
            <a:r>
              <a:rPr lang="en-US" sz="4450" u="sng" dirty="0">
                <a:solidFill>
                  <a:schemeClr val="accent1"/>
                </a:solidFill>
                <a:ea typeface="Raleway" pitchFamily="34" charset="-122"/>
                <a:cs typeface="Raleway" pitchFamily="34" charset="-120"/>
              </a:rPr>
              <a:t>Key Features &amp; Advantages</a:t>
            </a:r>
            <a:endParaRPr lang="en-US" sz="4450" u="sng" dirty="0">
              <a:solidFill>
                <a:schemeClr val="accent1"/>
              </a:solidFill>
            </a:endParaRPr>
          </a:p>
        </p:txBody>
      </p:sp>
      <p:sp>
        <p:nvSpPr>
          <p:cNvPr id="4" name="Text 1"/>
          <p:cNvSpPr/>
          <p:nvPr/>
        </p:nvSpPr>
        <p:spPr>
          <a:xfrm>
            <a:off x="793790" y="264628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ea typeface="Roboto" pitchFamily="34" charset="-122"/>
                <a:cs typeface="Roboto" pitchFamily="34" charset="-120"/>
              </a:rPr>
              <a:t>Features - </a:t>
            </a:r>
            <a:endParaRPr lang="en-US" sz="1750" dirty="0"/>
          </a:p>
        </p:txBody>
      </p:sp>
      <p:sp>
        <p:nvSpPr>
          <p:cNvPr id="5" name="Text 2"/>
          <p:cNvSpPr/>
          <p:nvPr/>
        </p:nvSpPr>
        <p:spPr>
          <a:xfrm>
            <a:off x="793790" y="326433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3C3939"/>
                </a:solidFill>
                <a:ea typeface="Roboto" pitchFamily="34" charset="-122"/>
                <a:cs typeface="Roboto" pitchFamily="34" charset="-120"/>
              </a:rPr>
              <a:t>Real-time gesture recognition</a:t>
            </a:r>
            <a:r>
              <a:rPr lang="en-US" sz="1750" dirty="0">
                <a:solidFill>
                  <a:srgbClr val="3C3939"/>
                </a:solidFill>
                <a:ea typeface="Roboto" pitchFamily="34" charset="-122"/>
                <a:cs typeface="Roboto" pitchFamily="34" charset="-120"/>
              </a:rPr>
              <a:t> using flex sensors and MPU6050.</a:t>
            </a:r>
            <a:endParaRPr lang="en-US" sz="1750" dirty="0"/>
          </a:p>
        </p:txBody>
      </p:sp>
      <p:sp>
        <p:nvSpPr>
          <p:cNvPr id="6" name="Text 3"/>
          <p:cNvSpPr/>
          <p:nvPr/>
        </p:nvSpPr>
        <p:spPr>
          <a:xfrm>
            <a:off x="793790" y="370653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3C3939"/>
                </a:solidFill>
                <a:ea typeface="Roboto" pitchFamily="34" charset="-122"/>
                <a:cs typeface="Roboto" pitchFamily="34" charset="-120"/>
              </a:rPr>
              <a:t>LCD display</a:t>
            </a:r>
            <a:r>
              <a:rPr lang="en-US" sz="1750" dirty="0">
                <a:solidFill>
                  <a:srgbClr val="3C3939"/>
                </a:solidFill>
                <a:ea typeface="Roboto" pitchFamily="34" charset="-122"/>
                <a:cs typeface="Roboto" pitchFamily="34" charset="-120"/>
              </a:rPr>
              <a:t> to show recognized words.</a:t>
            </a:r>
            <a:endParaRPr lang="en-US" sz="1750" dirty="0"/>
          </a:p>
        </p:txBody>
      </p:sp>
      <p:sp>
        <p:nvSpPr>
          <p:cNvPr id="7" name="Text 4"/>
          <p:cNvSpPr/>
          <p:nvPr/>
        </p:nvSpPr>
        <p:spPr>
          <a:xfrm>
            <a:off x="793790" y="414873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3C3939"/>
                </a:solidFill>
                <a:ea typeface="Roboto" pitchFamily="34" charset="-122"/>
                <a:cs typeface="Roboto" pitchFamily="34" charset="-120"/>
              </a:rPr>
              <a:t>Low power consumption</a:t>
            </a:r>
            <a:r>
              <a:rPr lang="en-US" sz="1750" dirty="0">
                <a:solidFill>
                  <a:srgbClr val="3C3939"/>
                </a:solidFill>
                <a:ea typeface="Roboto" pitchFamily="34" charset="-122"/>
                <a:cs typeface="Roboto" pitchFamily="34" charset="-120"/>
              </a:rPr>
              <a:t> with microcontrollers like Arduino.</a:t>
            </a:r>
            <a:endParaRPr lang="en-US" sz="1750" dirty="0"/>
          </a:p>
        </p:txBody>
      </p:sp>
      <p:sp>
        <p:nvSpPr>
          <p:cNvPr id="8" name="Text 5"/>
          <p:cNvSpPr/>
          <p:nvPr/>
        </p:nvSpPr>
        <p:spPr>
          <a:xfrm>
            <a:off x="793790" y="459093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ea typeface="Roboto" pitchFamily="34" charset="-122"/>
                <a:cs typeface="Roboto" pitchFamily="34" charset="-120"/>
              </a:rPr>
              <a:t>Customizable gesture-to-speech mappings.</a:t>
            </a:r>
            <a:endParaRPr lang="en-US" sz="1750" dirty="0"/>
          </a:p>
        </p:txBody>
      </p:sp>
      <p:sp>
        <p:nvSpPr>
          <p:cNvPr id="9" name="Text 6"/>
          <p:cNvSpPr/>
          <p:nvPr/>
        </p:nvSpPr>
        <p:spPr>
          <a:xfrm>
            <a:off x="793790" y="520898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ea typeface="Roboto" pitchFamily="34" charset="-122"/>
                <a:cs typeface="Roboto" pitchFamily="34" charset="-120"/>
              </a:rPr>
              <a:t>Advantages - </a:t>
            </a:r>
            <a:endParaRPr lang="en-US" sz="1750" dirty="0"/>
          </a:p>
        </p:txBody>
      </p:sp>
      <p:sp>
        <p:nvSpPr>
          <p:cNvPr id="10" name="Text 7"/>
          <p:cNvSpPr/>
          <p:nvPr/>
        </p:nvSpPr>
        <p:spPr>
          <a:xfrm>
            <a:off x="793790" y="582703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3C3939"/>
                </a:solidFill>
                <a:ea typeface="Roboto" pitchFamily="34" charset="-122"/>
                <a:cs typeface="Roboto" pitchFamily="34" charset="-120"/>
              </a:rPr>
              <a:t>Cost-effective</a:t>
            </a:r>
            <a:r>
              <a:rPr lang="en-US" sz="1750" dirty="0">
                <a:solidFill>
                  <a:srgbClr val="3C3939"/>
                </a:solidFill>
                <a:ea typeface="Roboto" pitchFamily="34" charset="-122"/>
                <a:cs typeface="Roboto" pitchFamily="34" charset="-120"/>
              </a:rPr>
              <a:t> alternative to commercial speech devices.</a:t>
            </a:r>
            <a:endParaRPr lang="en-US" sz="1750" dirty="0"/>
          </a:p>
        </p:txBody>
      </p:sp>
      <p:sp>
        <p:nvSpPr>
          <p:cNvPr id="11" name="Text 8"/>
          <p:cNvSpPr/>
          <p:nvPr/>
        </p:nvSpPr>
        <p:spPr>
          <a:xfrm>
            <a:off x="793790" y="626923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3C3939"/>
                </a:solidFill>
                <a:ea typeface="Roboto" pitchFamily="34" charset="-122"/>
                <a:cs typeface="Roboto" pitchFamily="34" charset="-120"/>
              </a:rPr>
              <a:t>Lightweight and wearable</a:t>
            </a:r>
            <a:r>
              <a:rPr lang="en-US" sz="1750" dirty="0">
                <a:solidFill>
                  <a:srgbClr val="3C3939"/>
                </a:solidFill>
                <a:ea typeface="Roboto" pitchFamily="34" charset="-122"/>
                <a:cs typeface="Roboto" pitchFamily="34" charset="-120"/>
              </a:rPr>
              <a:t>, promoting ease of movement.</a:t>
            </a:r>
            <a:endParaRPr lang="en-US" sz="1750" dirty="0"/>
          </a:p>
        </p:txBody>
      </p:sp>
      <p:sp>
        <p:nvSpPr>
          <p:cNvPr id="12" name="Rectangle 11">
            <a:extLst>
              <a:ext uri="{FF2B5EF4-FFF2-40B4-BE49-F238E27FC236}">
                <a16:creationId xmlns:a16="http://schemas.microsoft.com/office/drawing/2014/main" id="{FEAAB2F5-288F-5873-C943-474D53DE80CB}"/>
              </a:ext>
            </a:extLst>
          </p:cNvPr>
          <p:cNvSpPr/>
          <p:nvPr/>
        </p:nvSpPr>
        <p:spPr>
          <a:xfrm>
            <a:off x="12820650" y="7743825"/>
            <a:ext cx="17049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75539C4B-57AE-DB7D-F436-B9F001C4D1FD}"/>
              </a:ext>
            </a:extLst>
          </p:cNvPr>
          <p:cNvPicPr>
            <a:picLocks noChangeAspect="1"/>
          </p:cNvPicPr>
          <p:nvPr/>
        </p:nvPicPr>
        <p:blipFill>
          <a:blip r:embed="rId3"/>
          <a:stretch>
            <a:fillRect/>
          </a:stretch>
        </p:blipFill>
        <p:spPr>
          <a:xfrm>
            <a:off x="13481090" y="7189186"/>
            <a:ext cx="1152525" cy="1040414"/>
          </a:xfrm>
          <a:prstGeom prst="rect">
            <a:avLst/>
          </a:prstGeom>
        </p:spPr>
      </p:pic>
      <p:pic>
        <p:nvPicPr>
          <p:cNvPr id="16" name="Picture 15">
            <a:extLst>
              <a:ext uri="{FF2B5EF4-FFF2-40B4-BE49-F238E27FC236}">
                <a16:creationId xmlns:a16="http://schemas.microsoft.com/office/drawing/2014/main" id="{82EDB379-6DE4-354B-AD7E-8CCF4A8512A6}"/>
              </a:ext>
            </a:extLst>
          </p:cNvPr>
          <p:cNvPicPr>
            <a:picLocks noChangeAspect="1"/>
          </p:cNvPicPr>
          <p:nvPr/>
        </p:nvPicPr>
        <p:blipFill>
          <a:blip r:embed="rId4"/>
          <a:stretch>
            <a:fillRect/>
          </a:stretch>
        </p:blipFill>
        <p:spPr>
          <a:xfrm>
            <a:off x="7315200" y="1259171"/>
            <a:ext cx="6944694" cy="5620534"/>
          </a:xfrm>
          <a:prstGeom prst="rect">
            <a:avLst/>
          </a:prstGeom>
        </p:spPr>
      </p:pic>
      <p:pic>
        <p:nvPicPr>
          <p:cNvPr id="18" name="Picture 17">
            <a:extLst>
              <a:ext uri="{FF2B5EF4-FFF2-40B4-BE49-F238E27FC236}">
                <a16:creationId xmlns:a16="http://schemas.microsoft.com/office/drawing/2014/main" id="{D1BCD079-0492-5EF8-5E76-D6941DB60D3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10601325" y="5715000"/>
            <a:ext cx="2295525" cy="554236"/>
          </a:xfrm>
          <a:prstGeom prst="rect">
            <a:avLst/>
          </a:prstGeom>
        </p:spPr>
      </p:pic>
      <p:sp>
        <p:nvSpPr>
          <p:cNvPr id="19" name="TextBox 18">
            <a:extLst>
              <a:ext uri="{FF2B5EF4-FFF2-40B4-BE49-F238E27FC236}">
                <a16:creationId xmlns:a16="http://schemas.microsoft.com/office/drawing/2014/main" id="{170938E8-A46A-7486-F6E3-5441BCFFA4D2}"/>
              </a:ext>
            </a:extLst>
          </p:cNvPr>
          <p:cNvSpPr txBox="1"/>
          <p:nvPr/>
        </p:nvSpPr>
        <p:spPr>
          <a:xfrm>
            <a:off x="9020175" y="6881409"/>
            <a:ext cx="5457824" cy="307777"/>
          </a:xfrm>
          <a:prstGeom prst="rect">
            <a:avLst/>
          </a:prstGeom>
          <a:noFill/>
        </p:spPr>
        <p:txBody>
          <a:bodyPr wrap="square" rtlCol="0">
            <a:spAutoFit/>
          </a:bodyPr>
          <a:lstStyle/>
          <a:p>
            <a:r>
              <a:rPr lang="en-IN" sz="1400" b="1" dirty="0"/>
              <a:t>Circuit Creation and run using TINKERCAD software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7596" y="603528"/>
            <a:ext cx="7512606" cy="685324"/>
          </a:xfrm>
          <a:prstGeom prst="rect">
            <a:avLst/>
          </a:prstGeom>
          <a:noFill/>
          <a:ln/>
        </p:spPr>
        <p:txBody>
          <a:bodyPr wrap="none" lIns="0" tIns="0" rIns="0" bIns="0" rtlCol="0" anchor="t"/>
          <a:lstStyle/>
          <a:p>
            <a:pPr marL="0" indent="0" algn="l">
              <a:lnSpc>
                <a:spcPts val="5350"/>
              </a:lnSpc>
              <a:buNone/>
            </a:pPr>
            <a:r>
              <a:rPr lang="en-US" sz="4300" u="sng" dirty="0">
                <a:solidFill>
                  <a:schemeClr val="accent1"/>
                </a:solidFill>
                <a:ea typeface="Raleway" pitchFamily="34" charset="-122"/>
                <a:cs typeface="Raleway" pitchFamily="34" charset="-120"/>
              </a:rPr>
              <a:t>Block Diagram &amp; Project View</a:t>
            </a:r>
            <a:endParaRPr lang="en-US" sz="4300" u="sng" dirty="0">
              <a:solidFill>
                <a:schemeClr val="accent1"/>
              </a:solidFill>
            </a:endParaRPr>
          </a:p>
        </p:txBody>
      </p:sp>
      <p:pic>
        <p:nvPicPr>
          <p:cNvPr id="3" name="Image 0" descr="preencoded.png"/>
          <p:cNvPicPr>
            <a:picLocks noChangeAspect="1"/>
          </p:cNvPicPr>
          <p:nvPr/>
        </p:nvPicPr>
        <p:blipFill>
          <a:blip r:embed="rId3"/>
          <a:stretch>
            <a:fillRect/>
          </a:stretch>
        </p:blipFill>
        <p:spPr>
          <a:xfrm>
            <a:off x="1077039" y="2336006"/>
            <a:ext cx="6238161" cy="3557587"/>
          </a:xfrm>
          <a:prstGeom prst="rect">
            <a:avLst/>
          </a:prstGeom>
        </p:spPr>
      </p:pic>
      <p:pic>
        <p:nvPicPr>
          <p:cNvPr id="4" name="Image 1" descr="preencoded.png"/>
          <p:cNvPicPr>
            <a:picLocks noChangeAspect="1"/>
          </p:cNvPicPr>
          <p:nvPr/>
        </p:nvPicPr>
        <p:blipFill>
          <a:blip r:embed="rId4"/>
          <a:stretch>
            <a:fillRect/>
          </a:stretch>
        </p:blipFill>
        <p:spPr>
          <a:xfrm>
            <a:off x="8923139" y="1631454"/>
            <a:ext cx="4471511" cy="4966692"/>
          </a:xfrm>
          <a:prstGeom prst="rect">
            <a:avLst/>
          </a:prstGeom>
        </p:spPr>
      </p:pic>
      <p:sp>
        <p:nvSpPr>
          <p:cNvPr id="5" name="Text 1"/>
          <p:cNvSpPr/>
          <p:nvPr/>
        </p:nvSpPr>
        <p:spPr>
          <a:xfrm>
            <a:off x="7999214" y="7077908"/>
            <a:ext cx="5871091" cy="350877"/>
          </a:xfrm>
          <a:prstGeom prst="rect">
            <a:avLst/>
          </a:prstGeom>
          <a:noFill/>
          <a:ln/>
        </p:spPr>
        <p:txBody>
          <a:bodyPr wrap="none" lIns="0" tIns="0" rIns="0" bIns="0" rtlCol="0" anchor="t"/>
          <a:lstStyle/>
          <a:p>
            <a:pPr marL="0" indent="0" algn="l">
              <a:lnSpc>
                <a:spcPts val="2750"/>
              </a:lnSpc>
              <a:buNone/>
            </a:pPr>
            <a:endParaRPr lang="en-US" sz="1700" dirty="0"/>
          </a:p>
        </p:txBody>
      </p:sp>
      <p:sp>
        <p:nvSpPr>
          <p:cNvPr id="7" name="Rectangle 6">
            <a:extLst>
              <a:ext uri="{FF2B5EF4-FFF2-40B4-BE49-F238E27FC236}">
                <a16:creationId xmlns:a16="http://schemas.microsoft.com/office/drawing/2014/main" id="{02BDA915-46BA-B850-FAF2-7A5A151CACC9}"/>
              </a:ext>
            </a:extLst>
          </p:cNvPr>
          <p:cNvSpPr/>
          <p:nvPr/>
        </p:nvSpPr>
        <p:spPr>
          <a:xfrm>
            <a:off x="12849225" y="7724775"/>
            <a:ext cx="1714500" cy="4286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2D8C988-10BC-0EF7-DA5E-0D205D4DAE4C}"/>
              </a:ext>
            </a:extLst>
          </p:cNvPr>
          <p:cNvPicPr>
            <a:picLocks noChangeAspect="1"/>
          </p:cNvPicPr>
          <p:nvPr/>
        </p:nvPicPr>
        <p:blipFill>
          <a:blip r:embed="rId5"/>
          <a:stretch>
            <a:fillRect/>
          </a:stretch>
        </p:blipFill>
        <p:spPr>
          <a:xfrm>
            <a:off x="13477875" y="7189186"/>
            <a:ext cx="1152525" cy="10404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8537" y="919758"/>
            <a:ext cx="7532965" cy="605790"/>
          </a:xfrm>
          <a:prstGeom prst="rect">
            <a:avLst/>
          </a:prstGeom>
          <a:noFill/>
          <a:ln/>
        </p:spPr>
        <p:txBody>
          <a:bodyPr wrap="none" lIns="0" tIns="0" rIns="0" bIns="0" rtlCol="0" anchor="t"/>
          <a:lstStyle/>
          <a:p>
            <a:pPr marL="0" indent="0" algn="l">
              <a:lnSpc>
                <a:spcPts val="4750"/>
              </a:lnSpc>
              <a:buNone/>
            </a:pPr>
            <a:r>
              <a:rPr lang="en-US" sz="3800" u="sng" dirty="0">
                <a:solidFill>
                  <a:schemeClr val="accent1"/>
                </a:solidFill>
                <a:ea typeface="Raleway" pitchFamily="34" charset="-122"/>
                <a:cs typeface="Raleway" pitchFamily="34" charset="-120"/>
              </a:rPr>
              <a:t>Impact &amp; Real-World Applications</a:t>
            </a:r>
            <a:endParaRPr lang="en-US" sz="3800" u="sng" dirty="0">
              <a:solidFill>
                <a:schemeClr val="accent1"/>
              </a:solidFill>
            </a:endParaRPr>
          </a:p>
        </p:txBody>
      </p:sp>
      <p:sp>
        <p:nvSpPr>
          <p:cNvPr id="4" name="Text 1"/>
          <p:cNvSpPr/>
          <p:nvPr/>
        </p:nvSpPr>
        <p:spPr>
          <a:xfrm>
            <a:off x="678537" y="1816298"/>
            <a:ext cx="7786926" cy="930116"/>
          </a:xfrm>
          <a:prstGeom prst="rect">
            <a:avLst/>
          </a:prstGeom>
          <a:noFill/>
          <a:ln/>
        </p:spPr>
        <p:txBody>
          <a:bodyPr wrap="square" lIns="0" tIns="0" rIns="0" bIns="0" rtlCol="0" anchor="t"/>
          <a:lstStyle/>
          <a:p>
            <a:pPr marL="0" indent="0" algn="l">
              <a:lnSpc>
                <a:spcPts val="2400"/>
              </a:lnSpc>
              <a:buNone/>
            </a:pPr>
            <a:r>
              <a:rPr lang="en-US" sz="1500" dirty="0">
                <a:solidFill>
                  <a:srgbClr val="3C3939"/>
                </a:solidFill>
                <a:ea typeface="Roboto" pitchFamily="34" charset="-122"/>
                <a:cs typeface="Roboto" pitchFamily="34" charset="-120"/>
              </a:rPr>
              <a:t>The Gesture Vocalizer revolutionizes communication across various sectors. It significantly improves accessibility and promotes social inclusion. Our solution has the potential to transform thousands of daily interactions.</a:t>
            </a:r>
            <a:endParaRPr lang="en-US" sz="1500" dirty="0"/>
          </a:p>
        </p:txBody>
      </p:sp>
      <p:sp>
        <p:nvSpPr>
          <p:cNvPr id="5" name="Shape 2"/>
          <p:cNvSpPr/>
          <p:nvPr/>
        </p:nvSpPr>
        <p:spPr>
          <a:xfrm>
            <a:off x="678537" y="2964418"/>
            <a:ext cx="436126" cy="436126"/>
          </a:xfrm>
          <a:prstGeom prst="roundRect">
            <a:avLst>
              <a:gd name="adj" fmla="val 18670"/>
            </a:avLst>
          </a:prstGeom>
          <a:solidFill>
            <a:srgbClr val="E1E1EA"/>
          </a:solidFill>
          <a:ln w="7620">
            <a:solidFill>
              <a:srgbClr val="C7C7D0"/>
            </a:solidFill>
            <a:prstDash val="solid"/>
          </a:ln>
        </p:spPr>
      </p:sp>
      <p:sp>
        <p:nvSpPr>
          <p:cNvPr id="6" name="Text 3"/>
          <p:cNvSpPr/>
          <p:nvPr/>
        </p:nvSpPr>
        <p:spPr>
          <a:xfrm>
            <a:off x="1308497" y="3030974"/>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3C3939"/>
                </a:solidFill>
                <a:ea typeface="Raleway" pitchFamily="34" charset="-122"/>
                <a:cs typeface="Raleway" pitchFamily="34" charset="-120"/>
              </a:rPr>
              <a:t>Education</a:t>
            </a:r>
            <a:endParaRPr lang="en-US" sz="1900" dirty="0"/>
          </a:p>
        </p:txBody>
      </p:sp>
      <p:sp>
        <p:nvSpPr>
          <p:cNvPr id="7" name="Text 4"/>
          <p:cNvSpPr/>
          <p:nvPr/>
        </p:nvSpPr>
        <p:spPr>
          <a:xfrm>
            <a:off x="1308497" y="3449955"/>
            <a:ext cx="7156966" cy="310039"/>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ea typeface="Roboto" pitchFamily="34" charset="-122"/>
                <a:cs typeface="Roboto" pitchFamily="34" charset="-120"/>
              </a:rPr>
              <a:t>Facilitates classroom participation for deaf students, fostering inclusivity.</a:t>
            </a:r>
            <a:endParaRPr lang="en-US" sz="1500" dirty="0"/>
          </a:p>
        </p:txBody>
      </p:sp>
      <p:sp>
        <p:nvSpPr>
          <p:cNvPr id="8" name="Shape 5"/>
          <p:cNvSpPr/>
          <p:nvPr/>
        </p:nvSpPr>
        <p:spPr>
          <a:xfrm>
            <a:off x="678537" y="4147661"/>
            <a:ext cx="436126" cy="436126"/>
          </a:xfrm>
          <a:prstGeom prst="roundRect">
            <a:avLst>
              <a:gd name="adj" fmla="val 18670"/>
            </a:avLst>
          </a:prstGeom>
          <a:solidFill>
            <a:srgbClr val="E1E1EA"/>
          </a:solidFill>
          <a:ln w="7620">
            <a:solidFill>
              <a:srgbClr val="C7C7D0"/>
            </a:solidFill>
            <a:prstDash val="solid"/>
          </a:ln>
        </p:spPr>
      </p:sp>
      <p:sp>
        <p:nvSpPr>
          <p:cNvPr id="9" name="Text 6"/>
          <p:cNvSpPr/>
          <p:nvPr/>
        </p:nvSpPr>
        <p:spPr>
          <a:xfrm>
            <a:off x="1308497" y="4214217"/>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3C3939"/>
                </a:solidFill>
                <a:ea typeface="Raleway" pitchFamily="34" charset="-122"/>
                <a:cs typeface="Raleway" pitchFamily="34" charset="-120"/>
              </a:rPr>
              <a:t>Healthcare</a:t>
            </a:r>
            <a:endParaRPr lang="en-US" sz="1900" dirty="0"/>
          </a:p>
        </p:txBody>
      </p:sp>
      <p:sp>
        <p:nvSpPr>
          <p:cNvPr id="10" name="Text 7"/>
          <p:cNvSpPr/>
          <p:nvPr/>
        </p:nvSpPr>
        <p:spPr>
          <a:xfrm>
            <a:off x="1308497" y="4633198"/>
            <a:ext cx="7156966" cy="310039"/>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ea typeface="Roboto" pitchFamily="34" charset="-122"/>
                <a:cs typeface="Roboto" pitchFamily="34" charset="-120"/>
              </a:rPr>
              <a:t>Improves doctor-patient communication in urgent care scenarios.</a:t>
            </a:r>
            <a:endParaRPr lang="en-US" sz="1500" dirty="0"/>
          </a:p>
        </p:txBody>
      </p:sp>
      <p:sp>
        <p:nvSpPr>
          <p:cNvPr id="11" name="Shape 8"/>
          <p:cNvSpPr/>
          <p:nvPr/>
        </p:nvSpPr>
        <p:spPr>
          <a:xfrm>
            <a:off x="678537" y="5330904"/>
            <a:ext cx="436126" cy="436126"/>
          </a:xfrm>
          <a:prstGeom prst="roundRect">
            <a:avLst>
              <a:gd name="adj" fmla="val 18670"/>
            </a:avLst>
          </a:prstGeom>
          <a:solidFill>
            <a:srgbClr val="E1E1EA"/>
          </a:solidFill>
          <a:ln w="7620">
            <a:solidFill>
              <a:srgbClr val="C7C7D0"/>
            </a:solidFill>
            <a:prstDash val="solid"/>
          </a:ln>
        </p:spPr>
      </p:sp>
      <p:sp>
        <p:nvSpPr>
          <p:cNvPr id="12" name="Text 9"/>
          <p:cNvSpPr/>
          <p:nvPr/>
        </p:nvSpPr>
        <p:spPr>
          <a:xfrm>
            <a:off x="1308497" y="5397460"/>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3C3939"/>
                </a:solidFill>
                <a:ea typeface="Raleway" pitchFamily="34" charset="-122"/>
                <a:cs typeface="Raleway" pitchFamily="34" charset="-120"/>
              </a:rPr>
              <a:t>Customer Service</a:t>
            </a:r>
            <a:endParaRPr lang="en-US" sz="1900" dirty="0"/>
          </a:p>
        </p:txBody>
      </p:sp>
      <p:sp>
        <p:nvSpPr>
          <p:cNvPr id="13" name="Text 10"/>
          <p:cNvSpPr/>
          <p:nvPr/>
        </p:nvSpPr>
        <p:spPr>
          <a:xfrm>
            <a:off x="1308497" y="5816441"/>
            <a:ext cx="7156966" cy="310039"/>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ea typeface="Roboto" pitchFamily="34" charset="-122"/>
                <a:cs typeface="Roboto" pitchFamily="34" charset="-120"/>
              </a:rPr>
              <a:t>Enhances accessibility in retail and public service environments.</a:t>
            </a:r>
            <a:endParaRPr lang="en-US" sz="1500" dirty="0"/>
          </a:p>
        </p:txBody>
      </p:sp>
      <p:sp>
        <p:nvSpPr>
          <p:cNvPr id="14" name="Shape 11"/>
          <p:cNvSpPr/>
          <p:nvPr/>
        </p:nvSpPr>
        <p:spPr>
          <a:xfrm>
            <a:off x="678537" y="6514148"/>
            <a:ext cx="436126" cy="436126"/>
          </a:xfrm>
          <a:prstGeom prst="roundRect">
            <a:avLst>
              <a:gd name="adj" fmla="val 18670"/>
            </a:avLst>
          </a:prstGeom>
          <a:solidFill>
            <a:srgbClr val="E1E1EA"/>
          </a:solidFill>
          <a:ln w="7620">
            <a:solidFill>
              <a:srgbClr val="C7C7D0"/>
            </a:solidFill>
            <a:prstDash val="solid"/>
          </a:ln>
        </p:spPr>
      </p:sp>
      <p:sp>
        <p:nvSpPr>
          <p:cNvPr id="15" name="Text 12"/>
          <p:cNvSpPr/>
          <p:nvPr/>
        </p:nvSpPr>
        <p:spPr>
          <a:xfrm>
            <a:off x="1308497" y="6580703"/>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3C3939"/>
                </a:solidFill>
                <a:ea typeface="Raleway" pitchFamily="34" charset="-122"/>
                <a:cs typeface="Raleway" pitchFamily="34" charset="-120"/>
              </a:rPr>
              <a:t>Social Inclusion</a:t>
            </a:r>
            <a:endParaRPr lang="en-US" sz="1900" dirty="0"/>
          </a:p>
        </p:txBody>
      </p:sp>
      <p:sp>
        <p:nvSpPr>
          <p:cNvPr id="16" name="Text 13"/>
          <p:cNvSpPr/>
          <p:nvPr/>
        </p:nvSpPr>
        <p:spPr>
          <a:xfrm>
            <a:off x="1308497" y="6999684"/>
            <a:ext cx="7156966" cy="310039"/>
          </a:xfrm>
          <a:prstGeom prst="rect">
            <a:avLst/>
          </a:prstGeom>
          <a:noFill/>
          <a:ln/>
        </p:spPr>
        <p:txBody>
          <a:bodyPr wrap="none" lIns="0" tIns="0" rIns="0" bIns="0" rtlCol="0" anchor="t"/>
          <a:lstStyle/>
          <a:p>
            <a:pPr marL="0" indent="0" algn="l">
              <a:lnSpc>
                <a:spcPts val="2400"/>
              </a:lnSpc>
              <a:buNone/>
            </a:pPr>
            <a:r>
              <a:rPr lang="en-US" sz="1500" dirty="0">
                <a:solidFill>
                  <a:srgbClr val="3C3939"/>
                </a:solidFill>
                <a:ea typeface="Roboto" pitchFamily="34" charset="-122"/>
                <a:cs typeface="Roboto" pitchFamily="34" charset="-120"/>
              </a:rPr>
              <a:t>Promotes easier daily interactions and reduces social isolation for deaf individuals.</a:t>
            </a:r>
            <a:endParaRPr lang="en-US" sz="1500" dirty="0"/>
          </a:p>
        </p:txBody>
      </p:sp>
      <p:pic>
        <p:nvPicPr>
          <p:cNvPr id="17" name="Picture 16">
            <a:extLst>
              <a:ext uri="{FF2B5EF4-FFF2-40B4-BE49-F238E27FC236}">
                <a16:creationId xmlns:a16="http://schemas.microsoft.com/office/drawing/2014/main" id="{50FD3EEF-AFDC-75D5-7D13-B6FA90C6CAE9}"/>
              </a:ext>
            </a:extLst>
          </p:cNvPr>
          <p:cNvPicPr>
            <a:picLocks noChangeAspect="1"/>
          </p:cNvPicPr>
          <p:nvPr/>
        </p:nvPicPr>
        <p:blipFill>
          <a:blip r:embed="rId4"/>
          <a:stretch>
            <a:fillRect/>
          </a:stretch>
        </p:blipFill>
        <p:spPr>
          <a:xfrm>
            <a:off x="0" y="0"/>
            <a:ext cx="1114663" cy="10062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7234" y="571381"/>
            <a:ext cx="6083737" cy="649248"/>
          </a:xfrm>
          <a:prstGeom prst="rect">
            <a:avLst/>
          </a:prstGeom>
          <a:noFill/>
          <a:ln/>
        </p:spPr>
        <p:txBody>
          <a:bodyPr wrap="none" lIns="0" tIns="0" rIns="0" bIns="0" rtlCol="0" anchor="t"/>
          <a:lstStyle/>
          <a:p>
            <a:pPr marL="0" indent="0" algn="l">
              <a:lnSpc>
                <a:spcPts val="5100"/>
              </a:lnSpc>
              <a:buNone/>
            </a:pPr>
            <a:r>
              <a:rPr lang="en-US" sz="4050" u="sng" dirty="0">
                <a:solidFill>
                  <a:schemeClr val="accent1"/>
                </a:solidFill>
                <a:ea typeface="Raleway" pitchFamily="34" charset="-122"/>
                <a:cs typeface="Raleway" pitchFamily="34" charset="-120"/>
              </a:rPr>
              <a:t>Software Implementation</a:t>
            </a:r>
            <a:endParaRPr lang="en-US" sz="4050" u="sng" dirty="0">
              <a:solidFill>
                <a:schemeClr val="accent1"/>
              </a:solidFill>
            </a:endParaRPr>
          </a:p>
        </p:txBody>
      </p:sp>
      <p:sp>
        <p:nvSpPr>
          <p:cNvPr id="3" name="Text 1"/>
          <p:cNvSpPr/>
          <p:nvPr/>
        </p:nvSpPr>
        <p:spPr>
          <a:xfrm>
            <a:off x="727233" y="1220629"/>
            <a:ext cx="13175933" cy="332423"/>
          </a:xfrm>
          <a:prstGeom prst="rect">
            <a:avLst/>
          </a:prstGeom>
          <a:noFill/>
          <a:ln/>
        </p:spPr>
        <p:txBody>
          <a:bodyPr wrap="none" lIns="0" tIns="0" rIns="0" bIns="0" rtlCol="0" anchor="t"/>
          <a:lstStyle/>
          <a:p>
            <a:pPr marL="0" indent="0" algn="l">
              <a:lnSpc>
                <a:spcPts val="2600"/>
              </a:lnSpc>
              <a:buNone/>
            </a:pPr>
            <a:r>
              <a:rPr lang="en-US" sz="1600" dirty="0">
                <a:solidFill>
                  <a:srgbClr val="3C3939"/>
                </a:solidFill>
                <a:ea typeface="Roboto" pitchFamily="34" charset="-122"/>
                <a:cs typeface="Roboto" pitchFamily="34" charset="-120"/>
              </a:rPr>
              <a:t>The Arduino is programmed using the Arduino IDE. The following is a simplified version of the code:</a:t>
            </a:r>
            <a:endParaRPr lang="en-US" sz="1600" dirty="0"/>
          </a:p>
        </p:txBody>
      </p:sp>
      <p:sp>
        <p:nvSpPr>
          <p:cNvPr id="6" name="Text 2"/>
          <p:cNvSpPr/>
          <p:nvPr/>
        </p:nvSpPr>
        <p:spPr>
          <a:xfrm>
            <a:off x="2787253" y="7064573"/>
            <a:ext cx="2117408" cy="332423"/>
          </a:xfrm>
          <a:prstGeom prst="rect">
            <a:avLst/>
          </a:prstGeom>
          <a:noFill/>
          <a:ln/>
        </p:spPr>
        <p:txBody>
          <a:bodyPr wrap="none" lIns="0" tIns="0" rIns="0" bIns="0" rtlCol="0" anchor="t"/>
          <a:lstStyle/>
          <a:p>
            <a:pPr marL="0" indent="0" algn="l">
              <a:lnSpc>
                <a:spcPts val="2600"/>
              </a:lnSpc>
              <a:buNone/>
            </a:pPr>
            <a:endParaRPr lang="en-US" sz="1600" dirty="0"/>
          </a:p>
        </p:txBody>
      </p:sp>
      <p:sp>
        <p:nvSpPr>
          <p:cNvPr id="8" name="Text 3"/>
          <p:cNvSpPr/>
          <p:nvPr/>
        </p:nvSpPr>
        <p:spPr>
          <a:xfrm>
            <a:off x="9780746" y="2389227"/>
            <a:ext cx="4145161" cy="332423"/>
          </a:xfrm>
          <a:prstGeom prst="rect">
            <a:avLst/>
          </a:prstGeom>
          <a:noFill/>
          <a:ln/>
        </p:spPr>
        <p:txBody>
          <a:bodyPr wrap="none" lIns="0" tIns="0" rIns="0" bIns="0" rtlCol="0" anchor="t"/>
          <a:lstStyle/>
          <a:p>
            <a:pPr marL="0" indent="0" algn="l">
              <a:lnSpc>
                <a:spcPts val="2600"/>
              </a:lnSpc>
              <a:buNone/>
            </a:pPr>
            <a:endParaRPr lang="en-US" sz="1600" dirty="0"/>
          </a:p>
        </p:txBody>
      </p:sp>
      <p:sp>
        <p:nvSpPr>
          <p:cNvPr id="9" name="Text 4"/>
          <p:cNvSpPr/>
          <p:nvPr/>
        </p:nvSpPr>
        <p:spPr>
          <a:xfrm>
            <a:off x="727234" y="7817644"/>
            <a:ext cx="13175933" cy="332423"/>
          </a:xfrm>
          <a:prstGeom prst="rect">
            <a:avLst/>
          </a:prstGeom>
          <a:noFill/>
          <a:ln/>
        </p:spPr>
        <p:txBody>
          <a:bodyPr wrap="none" lIns="0" tIns="0" rIns="0" bIns="0" rtlCol="0" anchor="t"/>
          <a:lstStyle/>
          <a:p>
            <a:pPr marL="0" indent="0" algn="l">
              <a:lnSpc>
                <a:spcPts val="2600"/>
              </a:lnSpc>
              <a:buNone/>
            </a:pPr>
            <a:endParaRPr lang="en-US" sz="1600" dirty="0"/>
          </a:p>
        </p:txBody>
      </p:sp>
      <p:sp>
        <p:nvSpPr>
          <p:cNvPr id="11" name="Rectangle 10">
            <a:extLst>
              <a:ext uri="{FF2B5EF4-FFF2-40B4-BE49-F238E27FC236}">
                <a16:creationId xmlns:a16="http://schemas.microsoft.com/office/drawing/2014/main" id="{4D2BC8C5-A17B-0239-FEB5-B1B2810A3A5A}"/>
              </a:ext>
            </a:extLst>
          </p:cNvPr>
          <p:cNvSpPr/>
          <p:nvPr/>
        </p:nvSpPr>
        <p:spPr>
          <a:xfrm>
            <a:off x="12753975" y="7629525"/>
            <a:ext cx="1743075" cy="520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895CC6F6-9AE5-0406-DB1C-B9779D3B1659}"/>
              </a:ext>
            </a:extLst>
          </p:cNvPr>
          <p:cNvPicPr>
            <a:picLocks noChangeAspect="1"/>
          </p:cNvPicPr>
          <p:nvPr/>
        </p:nvPicPr>
        <p:blipFill>
          <a:blip r:embed="rId3"/>
          <a:stretch>
            <a:fillRect/>
          </a:stretch>
        </p:blipFill>
        <p:spPr>
          <a:xfrm>
            <a:off x="13477875" y="7189186"/>
            <a:ext cx="1152525" cy="1040414"/>
          </a:xfrm>
          <a:prstGeom prst="rect">
            <a:avLst/>
          </a:prstGeom>
        </p:spPr>
      </p:pic>
      <p:pic>
        <p:nvPicPr>
          <p:cNvPr id="14" name="Picture 13">
            <a:extLst>
              <a:ext uri="{FF2B5EF4-FFF2-40B4-BE49-F238E27FC236}">
                <a16:creationId xmlns:a16="http://schemas.microsoft.com/office/drawing/2014/main" id="{29A3F52F-1827-6EE2-0F82-390567FA345E}"/>
              </a:ext>
            </a:extLst>
          </p:cNvPr>
          <p:cNvPicPr>
            <a:picLocks noChangeAspect="1"/>
          </p:cNvPicPr>
          <p:nvPr/>
        </p:nvPicPr>
        <p:blipFill>
          <a:blip r:embed="rId4"/>
          <a:stretch>
            <a:fillRect/>
          </a:stretch>
        </p:blipFill>
        <p:spPr>
          <a:xfrm>
            <a:off x="428626" y="1722241"/>
            <a:ext cx="10725149" cy="623113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756</Words>
  <Application>Microsoft Office PowerPoint</Application>
  <PresentationFormat>Custom</PresentationFormat>
  <Paragraphs>116</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Raleway</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Shribas Kundu</cp:lastModifiedBy>
  <cp:revision>2</cp:revision>
  <dcterms:created xsi:type="dcterms:W3CDTF">2025-06-16T14:09:23Z</dcterms:created>
  <dcterms:modified xsi:type="dcterms:W3CDTF">2025-06-16T16:34:46Z</dcterms:modified>
</cp:coreProperties>
</file>